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62" r:id="rId4"/>
    <p:sldId id="309" r:id="rId5"/>
    <p:sldId id="304" r:id="rId6"/>
    <p:sldId id="302" r:id="rId7"/>
    <p:sldId id="303" r:id="rId8"/>
    <p:sldId id="264" r:id="rId9"/>
    <p:sldId id="268" r:id="rId10"/>
    <p:sldId id="319" r:id="rId11"/>
    <p:sldId id="312" r:id="rId12"/>
    <p:sldId id="316" r:id="rId13"/>
    <p:sldId id="300" r:id="rId14"/>
    <p:sldId id="301" r:id="rId15"/>
    <p:sldId id="273" r:id="rId16"/>
    <p:sldId id="274" r:id="rId17"/>
    <p:sldId id="276" r:id="rId18"/>
    <p:sldId id="286" r:id="rId19"/>
    <p:sldId id="318" r:id="rId20"/>
    <p:sldId id="287" r:id="rId21"/>
    <p:sldId id="292" r:id="rId22"/>
    <p:sldId id="307" r:id="rId23"/>
    <p:sldId id="320" r:id="rId24"/>
    <p:sldId id="298" r:id="rId25"/>
    <p:sldId id="294" r:id="rId26"/>
    <p:sldId id="299" r:id="rId27"/>
    <p:sldId id="295" r:id="rId28"/>
    <p:sldId id="321" r:id="rId29"/>
    <p:sldId id="297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40" r:id="rId46"/>
    <p:sldId id="337" r:id="rId47"/>
    <p:sldId id="338" r:id="rId48"/>
    <p:sldId id="339" r:id="rId49"/>
    <p:sldId id="341" r:id="rId50"/>
    <p:sldId id="342" r:id="rId51"/>
  </p:sldIdLst>
  <p:sldSz cx="9144000" cy="6858000" type="screen4x3"/>
  <p:notesSz cx="7315200" cy="9601200"/>
  <p:custDataLst>
    <p:tags r:id="rId53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E79C07"/>
    <a:srgbClr val="D2A000"/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95" autoAdjust="0"/>
  </p:normalViewPr>
  <p:slideViewPr>
    <p:cSldViewPr>
      <p:cViewPr varScale="1">
        <p:scale>
          <a:sx n="65" d="100"/>
          <a:sy n="65" d="100"/>
        </p:scale>
        <p:origin x="666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3.wmf"/><Relationship Id="rId2" Type="http://schemas.openxmlformats.org/officeDocument/2006/relationships/image" Target="../media/image62.wmf"/><Relationship Id="rId1" Type="http://schemas.openxmlformats.org/officeDocument/2006/relationships/image" Target="../media/image61.wmf"/><Relationship Id="rId5" Type="http://schemas.openxmlformats.org/officeDocument/2006/relationships/image" Target="../media/image65.wmf"/><Relationship Id="rId4" Type="http://schemas.openxmlformats.org/officeDocument/2006/relationships/image" Target="../media/image64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5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image" Target="../media/image70.wmf"/><Relationship Id="rId5" Type="http://schemas.openxmlformats.org/officeDocument/2006/relationships/image" Target="../media/image74.emf"/><Relationship Id="rId4" Type="http://schemas.openxmlformats.org/officeDocument/2006/relationships/image" Target="../media/image73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image" Target="../media/image69.emf"/><Relationship Id="rId4" Type="http://schemas.openxmlformats.org/officeDocument/2006/relationships/image" Target="../media/image79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emf"/><Relationship Id="rId6" Type="http://schemas.openxmlformats.org/officeDocument/2006/relationships/image" Target="../media/image15.emf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32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wmf"/><Relationship Id="rId2" Type="http://schemas.openxmlformats.org/officeDocument/2006/relationships/image" Target="../media/image51.wmf"/><Relationship Id="rId1" Type="http://schemas.openxmlformats.org/officeDocument/2006/relationships/image" Target="../media/image50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wmf"/><Relationship Id="rId1" Type="http://schemas.openxmlformats.org/officeDocument/2006/relationships/image" Target="../media/image5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1902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Forelæsning</a:t>
            </a:r>
            <a:r>
              <a:rPr lang="en-US" dirty="0"/>
              <a:t>: 32 (2013)</a:t>
            </a:r>
          </a:p>
          <a:p>
            <a:r>
              <a:rPr lang="en-US" dirty="0"/>
              <a:t>26 (2014)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simply an</a:t>
            </a:r>
            <a:r>
              <a:rPr lang="en-US" baseline="0" dirty="0"/>
              <a:t> implementation of scale space taking advantage of the reduction in detail</a:t>
            </a:r>
          </a:p>
          <a:p>
            <a:endParaRPr lang="en-US" baseline="0" dirty="0"/>
          </a:p>
          <a:p>
            <a:r>
              <a:rPr lang="en-US" baseline="0" dirty="0"/>
              <a:t>Next year: Consider adding a bit more details here: E.g. subsample by taking every second pixels after Gaussian blurring.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12</a:t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13</a:t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Again search</a:t>
            </a:r>
            <a:r>
              <a:rPr lang="en-US" baseline="0" dirty="0"/>
              <a:t> for maxima in scale-space (in 3D)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Light,</a:t>
            </a:r>
            <a:r>
              <a:rPr lang="en-US" baseline="0" dirty="0"/>
              <a:t> scene and camera position and </a:t>
            </a:r>
            <a:r>
              <a:rPr lang="en-US" baseline="0" dirty="0" err="1"/>
              <a:t>intrinsics</a:t>
            </a:r>
            <a:r>
              <a:rPr lang="en-US" baseline="0" dirty="0"/>
              <a:t> are important factors.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15</a:t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>
              <a:latin typeface="Verdana" charset="0"/>
              <a:ea typeface="ＭＳ Ｐゴシック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D522BA-7854-034E-A647-5A2CFE518B0C}" type="slidenum">
              <a:rPr lang="da-DK"/>
              <a:pPr/>
              <a:t>16</a:t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Actually</a:t>
            </a:r>
            <a:r>
              <a:rPr lang="en-US" baseline="0" dirty="0"/>
              <a:t> the lamps are not used, instead an array of LED spot lights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17</a:t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potential match: If one or more points in the other image pass</a:t>
            </a:r>
            <a:r>
              <a:rPr lang="en-US" baseline="0" dirty="0"/>
              <a:t> the 3 tests a match is counted for the point in the key frame.</a:t>
            </a:r>
          </a:p>
          <a:p>
            <a:r>
              <a:rPr lang="en-US" baseline="0" dirty="0"/>
              <a:t>Total Interest Points: Total number of interest points detected in the key frame.</a:t>
            </a:r>
          </a:p>
          <a:p>
            <a:endParaRPr lang="en-US" baseline="0" dirty="0"/>
          </a:p>
          <a:p>
            <a:r>
              <a:rPr lang="en-US" baseline="0" dirty="0"/>
              <a:t>Recall rate must be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18</a:t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Epipolar</a:t>
            </a:r>
            <a:r>
              <a:rPr lang="en-US" dirty="0"/>
              <a:t> Geometry: </a:t>
            </a:r>
            <a:r>
              <a:rPr lang="en-US" dirty="0" err="1"/>
              <a:t>Epipoles</a:t>
            </a:r>
            <a:r>
              <a:rPr lang="en-US" dirty="0"/>
              <a:t> can be outside image plane.</a:t>
            </a:r>
          </a:p>
          <a:p>
            <a:r>
              <a:rPr lang="en-US" dirty="0" err="1"/>
              <a:t>Epipolar</a:t>
            </a:r>
            <a:r>
              <a:rPr lang="en-US" dirty="0"/>
              <a:t> Line: A</a:t>
            </a:r>
            <a:r>
              <a:rPr lang="en-US" baseline="0" dirty="0"/>
              <a:t> potential match in the other image must be within 2.5 pixels orthogonally on the </a:t>
            </a:r>
            <a:r>
              <a:rPr lang="en-US" baseline="0" dirty="0" err="1"/>
              <a:t>epipolar</a:t>
            </a:r>
            <a:r>
              <a:rPr lang="en-US" baseline="0" dirty="0"/>
              <a:t> line formed by the optical centers and the point in the key frame.</a:t>
            </a:r>
            <a:endParaRPr lang="en-US" dirty="0"/>
          </a:p>
          <a:p>
            <a:r>
              <a:rPr lang="en-US" dirty="0"/>
              <a:t>Surface geometry: The detected 3D points should lie close to the ground truth surface.  Match consistent</a:t>
            </a:r>
            <a:r>
              <a:rPr lang="en-US" baseline="0" dirty="0"/>
              <a:t> with the true geometry of the scene.</a:t>
            </a:r>
            <a:endParaRPr lang="en-US" dirty="0"/>
          </a:p>
          <a:p>
            <a:r>
              <a:rPr lang="en-US" dirty="0"/>
              <a:t>Absolute Scale:</a:t>
            </a:r>
            <a:r>
              <a:rPr lang="en-US" baseline="0" dirty="0"/>
              <a:t> We want to see the same patch of 3D surface in both images, hence the detectors should localize interest point across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 averaged over all 60 scenes.</a:t>
            </a:r>
          </a:p>
          <a:p>
            <a:endParaRPr lang="en-US" dirty="0"/>
          </a:p>
          <a:p>
            <a:r>
              <a:rPr lang="en-US" dirty="0" err="1"/>
              <a:t>DoG</a:t>
            </a:r>
            <a:r>
              <a:rPr lang="en-US" dirty="0"/>
              <a:t> and fixed scale Harris does well,</a:t>
            </a:r>
            <a:r>
              <a:rPr lang="en-US" baseline="0" dirty="0"/>
              <a:t> except fixed scale Harris performs poorly over scale.</a:t>
            </a:r>
          </a:p>
          <a:p>
            <a:r>
              <a:rPr lang="en-US" baseline="0" dirty="0"/>
              <a:t>Multi-scale Harris actually perform quite well (/not included).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20</a:t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potential matches</a:t>
            </a:r>
            <a:r>
              <a:rPr lang="en-US" baseline="0" dirty="0"/>
              <a:t> – in principal we can have several candidates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22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scale sigma=0</a:t>
            </a:r>
            <a:r>
              <a:rPr lang="en-US" baseline="0" dirty="0"/>
              <a:t> we have the original image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</a:t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patch</a:t>
            </a:r>
            <a:r>
              <a:rPr lang="en-US" baseline="0" dirty="0"/>
              <a:t> F1 similar to patch F2?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 similarity measures because</a:t>
            </a:r>
            <a:r>
              <a:rPr lang="en-US" baseline="0" dirty="0"/>
              <a:t> we want them to have small values for similar patches and large values for dissimilar patches.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25</a:t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aseline="0" dirty="0"/>
              <a:t> affine model of intensity distortions is not a completely realistic model, but is a good approximation.</a:t>
            </a:r>
          </a:p>
          <a:p>
            <a:endParaRPr lang="en-US" baseline="0" dirty="0"/>
          </a:p>
          <a:p>
            <a:r>
              <a:rPr lang="en-US" baseline="0" dirty="0"/>
              <a:t>Normalization: So how do we pick a and 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26</a:t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Subtract</a:t>
            </a:r>
            <a:r>
              <a:rPr lang="en-US" baseline="0" dirty="0"/>
              <a:t> mean to remove additive constant and divide by variance to remove </a:t>
            </a:r>
            <a:r>
              <a:rPr lang="en-US" baseline="0" dirty="0" err="1"/>
              <a:t>muliplicative</a:t>
            </a:r>
            <a:r>
              <a:rPr lang="en-US" baseline="0" dirty="0"/>
              <a:t> contrast change factor. Standard deviation is a good measure of the </a:t>
            </a:r>
            <a:r>
              <a:rPr lang="en-US" baseline="0" dirty="0" err="1"/>
              <a:t>constrast</a:t>
            </a:r>
            <a:r>
              <a:rPr lang="en-US" baseline="0" dirty="0"/>
              <a:t> in a patch – It measures the spread of intensities in the patch.</a:t>
            </a:r>
          </a:p>
          <a:p>
            <a:endParaRPr lang="en-US" baseline="0" dirty="0"/>
          </a:p>
          <a:p>
            <a:r>
              <a:rPr lang="en-US" baseline="0" dirty="0"/>
              <a:t>Can also be interpreted as the angle (dot product) between the two patch vectors.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27</a:t>
            </a:fld>
            <a:endParaRPr lang="da-D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patch</a:t>
            </a:r>
            <a:r>
              <a:rPr lang="en-US" baseline="0" dirty="0"/>
              <a:t> F1 similar to patch F2?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143456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SIFT is popular</a:t>
            </a:r>
            <a:r>
              <a:rPr lang="en-US" baseline="0" dirty="0"/>
              <a:t> and performs well, so lets go into details of what it does.</a:t>
            </a:r>
          </a:p>
          <a:p>
            <a:r>
              <a:rPr lang="en-US" baseline="0" dirty="0"/>
              <a:t>Several implementations available, but also patented.</a:t>
            </a:r>
          </a:p>
          <a:p>
            <a:endParaRPr lang="en-US" baseline="0" dirty="0"/>
          </a:p>
          <a:p>
            <a:r>
              <a:rPr lang="en-US" sz="1200" dirty="0"/>
              <a:t>16599 citations Nov.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001548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idea</a:t>
            </a:r>
            <a:r>
              <a:rPr lang="en-US" baseline="0" dirty="0"/>
              <a:t> is to …</a:t>
            </a:r>
            <a:endParaRPr lang="en-US" dirty="0"/>
          </a:p>
          <a:p>
            <a:r>
              <a:rPr lang="en-US" dirty="0"/>
              <a:t>This is the overview – lets go into details with each step.</a:t>
            </a:r>
          </a:p>
          <a:p>
            <a:r>
              <a:rPr lang="en-US" dirty="0"/>
              <a:t>Orientation assignment is not even on this chart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36333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</a:t>
            </a:r>
            <a:r>
              <a:rPr lang="en-US" baseline="0" dirty="0"/>
              <a:t> SIFT Lowe find the closest scale level in the Gaussian pyramid and compute gradients using pixel differences.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877564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High peaks mean</a:t>
            </a:r>
            <a:r>
              <a:rPr lang="en-US" baseline="0" dirty="0"/>
              <a:t> </a:t>
            </a:r>
            <a:r>
              <a:rPr lang="en-US" dirty="0"/>
              <a:t>that we have many</a:t>
            </a:r>
            <a:r>
              <a:rPr lang="en-US" baseline="0" dirty="0"/>
              <a:t> gradients pointing in this direction and / or very large gradients. Example: There is an edge near the interest point so its orientations will dominate.</a:t>
            </a:r>
          </a:p>
          <a:p>
            <a:endParaRPr lang="en-US" baseline="0" dirty="0"/>
          </a:p>
          <a:p>
            <a:r>
              <a:rPr lang="en-US" baseline="0" dirty="0"/>
              <a:t>Highest peak is at 170 degrees</a:t>
            </a:r>
          </a:p>
          <a:p>
            <a:r>
              <a:rPr lang="en-US" baseline="0" dirty="0"/>
              <a:t>Only the peak at 200 degrees is above 80% of the 170 degree peak – height 10</a:t>
            </a:r>
          </a:p>
          <a:p>
            <a:endParaRPr lang="en-US" baseline="0" dirty="0"/>
          </a:p>
          <a:p>
            <a:r>
              <a:rPr lang="en-US" baseline="0" dirty="0"/>
              <a:t>Now rotate the coordinate system for the rest of the analysis, and maybe resample a rotated patch in the original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520009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</a:t>
            </a:r>
            <a:r>
              <a:rPr lang="en-US" baseline="0" dirty="0"/>
              <a:t> paper suggest 16x16 pixel initial patches, but it can be larger.</a:t>
            </a:r>
          </a:p>
          <a:p>
            <a:r>
              <a:rPr lang="en-US" baseline="0" dirty="0"/>
              <a:t>8 bin orientation histograms (45 degrees bin width)</a:t>
            </a:r>
          </a:p>
          <a:p>
            <a:r>
              <a:rPr lang="en-US" baseline="0" dirty="0"/>
              <a:t>4x4 grid of histograms</a:t>
            </a:r>
          </a:p>
          <a:p>
            <a:r>
              <a:rPr lang="en-US" baseline="0" dirty="0"/>
              <a:t>Orientation image uses pseudo colors to show orientation angle.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5842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principal we should look for points of zero gradient – these are all candidate points</a:t>
            </a:r>
          </a:p>
          <a:p>
            <a:r>
              <a:rPr lang="en-US" dirty="0"/>
              <a:t>The </a:t>
            </a:r>
            <a:r>
              <a:rPr lang="en-US" dirty="0" err="1"/>
              <a:t>Laplacian</a:t>
            </a:r>
            <a:r>
              <a:rPr lang="en-US" dirty="0"/>
              <a:t> (2</a:t>
            </a:r>
            <a:r>
              <a:rPr lang="en-US" baseline="30000" dirty="0"/>
              <a:t>nd</a:t>
            </a:r>
            <a:r>
              <a:rPr lang="en-US" baseline="0" dirty="0"/>
              <a:t> order derivatives) tell us if it is a local maxima or minima.</a:t>
            </a:r>
          </a:p>
          <a:p>
            <a:r>
              <a:rPr lang="en-US" baseline="0" dirty="0"/>
              <a:t>By looking for local </a:t>
            </a:r>
            <a:r>
              <a:rPr lang="en-US" baseline="0" dirty="0" err="1"/>
              <a:t>extrema</a:t>
            </a:r>
            <a:r>
              <a:rPr lang="en-US" baseline="0" dirty="0"/>
              <a:t> of the </a:t>
            </a:r>
            <a:r>
              <a:rPr lang="en-US" baseline="0" dirty="0" err="1"/>
              <a:t>Laplacian</a:t>
            </a:r>
            <a:r>
              <a:rPr lang="en-US" baseline="0" dirty="0"/>
              <a:t> we are reducing further the amount of detected points. </a:t>
            </a:r>
          </a:p>
          <a:p>
            <a:endParaRPr lang="en-US" baseline="0" dirty="0"/>
          </a:p>
          <a:p>
            <a:r>
              <a:rPr lang="en-US" baseline="0" dirty="0"/>
              <a:t>Next year: Stress that the + in the </a:t>
            </a:r>
            <a:r>
              <a:rPr lang="en-US" baseline="0" dirty="0" err="1"/>
              <a:t>Laplacian</a:t>
            </a:r>
            <a:r>
              <a:rPr lang="en-US" baseline="0" dirty="0"/>
              <a:t> is </a:t>
            </a:r>
            <a:r>
              <a:rPr lang="en-US" baseline="0" dirty="0" err="1"/>
              <a:t>pixelwise</a:t>
            </a:r>
            <a:r>
              <a:rPr lang="en-US" baseline="0" dirty="0"/>
              <a:t> – matrix addition (they are not confident with matrices).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</a:t>
            </a:fld>
            <a:endParaRPr lang="da-D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normalization removes the multiplicative constant from an affine light transformation.</a:t>
            </a:r>
          </a:p>
          <a:p>
            <a:r>
              <a:rPr lang="en-US" dirty="0"/>
              <a:t>Second reduces</a:t>
            </a:r>
            <a:r>
              <a:rPr lang="en-US" baseline="0" dirty="0"/>
              <a:t> effects from cast shadows (only partially)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933269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sum runs over all the 128 dimensions of the SIFT feature.</a:t>
            </a:r>
          </a:p>
          <a:p>
            <a:endParaRPr lang="en-US" dirty="0"/>
          </a:p>
          <a:p>
            <a:r>
              <a:rPr lang="en-US" dirty="0"/>
              <a:t>Matching: The best match needs to be significantly better</a:t>
            </a:r>
            <a:r>
              <a:rPr lang="en-US" baseline="0" dirty="0"/>
              <a:t> than other matches. Best distance &lt;= </a:t>
            </a:r>
            <a:r>
              <a:rPr lang="en-US" baseline="0" dirty="0" err="1"/>
              <a:t>Next_Best</a:t>
            </a:r>
            <a:r>
              <a:rPr lang="en-US" baseline="0" dirty="0"/>
              <a:t> distance hence r &lt;= 1.</a:t>
            </a:r>
          </a:p>
          <a:p>
            <a:endParaRPr lang="en-US" baseline="0" dirty="0"/>
          </a:p>
          <a:p>
            <a:r>
              <a:rPr lang="en-US" baseline="0" dirty="0"/>
              <a:t>This criterion is more stable than just using Best.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04238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And many more with even more </a:t>
            </a:r>
            <a:r>
              <a:rPr lang="en-US"/>
              <a:t>exotic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7821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Notice</a:t>
            </a:r>
            <a:r>
              <a:rPr lang="en-US" baseline="0" dirty="0"/>
              <a:t> that DAISY is actually not using histograms but instead splits gradients to positive and negative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281016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look at all combinations</a:t>
            </a:r>
            <a:r>
              <a:rPr lang="en-US" baseline="0" dirty="0"/>
              <a:t> of detector-descriptor from these tables (A matrix study)</a:t>
            </a:r>
          </a:p>
          <a:p>
            <a:endParaRPr lang="en-US" baseline="0" dirty="0"/>
          </a:p>
          <a:p>
            <a:r>
              <a:rPr lang="en-US" baseline="0" dirty="0"/>
              <a:t>Some descriptors work on color images. </a:t>
            </a:r>
          </a:p>
          <a:p>
            <a:r>
              <a:rPr lang="en-US" baseline="0" dirty="0"/>
              <a:t>Notice also the large variations in descriptor dimensionality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2836342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Threshold T on distance</a:t>
            </a:r>
            <a:r>
              <a:rPr lang="en-US" baseline="0" dirty="0"/>
              <a:t> ratio r and throw away all points larger than the threshold. Best &lt;= </a:t>
            </a:r>
            <a:r>
              <a:rPr lang="en-US" baseline="0" dirty="0" err="1"/>
              <a:t>Next_Best</a:t>
            </a:r>
            <a:r>
              <a:rPr lang="en-US" baseline="0" dirty="0"/>
              <a:t> hence </a:t>
            </a:r>
            <a:r>
              <a:rPr lang="en-US" baseline="0" dirty="0" err="1"/>
              <a:t>r</a:t>
            </a:r>
            <a:r>
              <a:rPr lang="en-US" baseline="0" dirty="0"/>
              <a:t> &lt;= 1</a:t>
            </a:r>
          </a:p>
          <a:p>
            <a:r>
              <a:rPr lang="en-US" baseline="0" dirty="0"/>
              <a:t>In ROC we change </a:t>
            </a:r>
            <a:r>
              <a:rPr lang="en-US" baseline="0" dirty="0" err="1"/>
              <a:t>r</a:t>
            </a:r>
            <a:r>
              <a:rPr lang="en-US" baseline="0" dirty="0"/>
              <a:t> to produce the curve.</a:t>
            </a:r>
          </a:p>
          <a:p>
            <a:r>
              <a:rPr lang="en-US" baseline="0" dirty="0"/>
              <a:t>In assignment 1, what I suggest you try is </a:t>
            </a:r>
            <a:r>
              <a:rPr lang="en-US" baseline="0" dirty="0" err="1"/>
              <a:t>r</a:t>
            </a:r>
            <a:r>
              <a:rPr lang="en-US" baseline="0" dirty="0"/>
              <a:t> &lt; 0.8 and other threshold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921321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602526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Each curve</a:t>
            </a:r>
            <a:r>
              <a:rPr lang="en-US" baseline="0" dirty="0"/>
              <a:t> represents a descriptor. The blue curve is Raw patch.</a:t>
            </a:r>
          </a:p>
          <a:p>
            <a:endParaRPr lang="en-US" dirty="0"/>
          </a:p>
          <a:p>
            <a:r>
              <a:rPr lang="en-US" dirty="0"/>
              <a:t>AUC averaged</a:t>
            </a:r>
            <a:r>
              <a:rPr lang="en-US" baseline="0" dirty="0"/>
              <a:t> over scenes and interest point detectors.</a:t>
            </a:r>
          </a:p>
          <a:p>
            <a:endParaRPr lang="en-US" baseline="0" dirty="0"/>
          </a:p>
          <a:p>
            <a:r>
              <a:rPr lang="en-US" baseline="0" dirty="0"/>
              <a:t>The race is close – most (SIFT-like) descriptors have close to equal performance!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4973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29566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The max. response of Gaussian derivative filters decay with scale because of blurring / averaging. We can compensate for this by scale normalization.</a:t>
            </a:r>
          </a:p>
          <a:p>
            <a:r>
              <a:rPr lang="en-US" baseline="0" dirty="0"/>
              <a:t>Blurring lowers the contrast of the image (squeezing), by multiplying by the scale level we increases the contrast appropriately (stretching).</a:t>
            </a:r>
          </a:p>
          <a:p>
            <a:endParaRPr lang="en-US" baseline="0" dirty="0"/>
          </a:p>
          <a:p>
            <a:r>
              <a:rPr lang="en-US" baseline="0" dirty="0"/>
              <a:t>Next year: Try to improve the arguments for scale normalization.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/>
              <a:t>Gray scale intensities to make it easier to see if a blob is bright or dark</a:t>
            </a:r>
            <a:endParaRPr lang="en-US" dirty="0"/>
          </a:p>
          <a:p>
            <a:r>
              <a:rPr lang="en-US" dirty="0"/>
              <a:t>Yellow</a:t>
            </a:r>
            <a:r>
              <a:rPr lang="en-US" baseline="0" dirty="0"/>
              <a:t>: Dark blobs</a:t>
            </a:r>
          </a:p>
          <a:p>
            <a:r>
              <a:rPr lang="en-US" baseline="0" dirty="0"/>
              <a:t>Red: Bright blobs</a:t>
            </a:r>
          </a:p>
          <a:p>
            <a:r>
              <a:rPr lang="en-US" baseline="0" dirty="0"/>
              <a:t>Scale =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6</a:t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Circle radius is equal to detection</a:t>
            </a:r>
            <a:r>
              <a:rPr lang="en-US" baseline="0" dirty="0"/>
              <a:t> scale</a:t>
            </a:r>
          </a:p>
          <a:p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7</a:t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different views of the</a:t>
            </a:r>
            <a:r>
              <a:rPr lang="en-US" baseline="0" dirty="0"/>
              <a:t> same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are for now focusing</a:t>
            </a:r>
            <a:r>
              <a:rPr lang="en-US" baseline="0" dirty="0"/>
              <a:t> on the approach of detecting salient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9</a:t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/>
              <a:t>Corners formed by </a:t>
            </a:r>
            <a:r>
              <a:rPr lang="en-US" baseline="0" dirty="0" err="1"/>
              <a:t>iso</a:t>
            </a:r>
            <a:r>
              <a:rPr lang="en-US" baseline="0" dirty="0"/>
              <a:t>-intensity curves. Look for regions of change in multiple directions.</a:t>
            </a:r>
          </a:p>
          <a:p>
            <a:r>
              <a:rPr lang="en-US" baseline="0" dirty="0"/>
              <a:t>Alpha is a constant that needs to be fixed, alpha=0.06</a:t>
            </a:r>
          </a:p>
          <a:p>
            <a:r>
              <a:rPr lang="en-US" baseline="0" dirty="0"/>
              <a:t>A is related to the autocorrelation function and is also sometimes referred to as the structure tensor.</a:t>
            </a:r>
          </a:p>
          <a:p>
            <a:r>
              <a:rPr lang="en-US" baseline="0" dirty="0"/>
              <a:t>Gaussian window. A matrix per pixel in the image</a:t>
            </a:r>
          </a:p>
          <a:p>
            <a:endParaRPr lang="en-US" baseline="0" dirty="0"/>
          </a:p>
          <a:p>
            <a:r>
              <a:rPr lang="en-US" baseline="0" dirty="0"/>
              <a:t>In terms of eigenvalues: R=e1*e2 – alpha * (e1 + e2)^2</a:t>
            </a:r>
          </a:p>
          <a:p>
            <a:r>
              <a:rPr lang="en-US" baseline="0" dirty="0"/>
              <a:t>The size of the response R tell us how much a corner this region resembles. Select only local maxima of R to get good corner candidates.</a:t>
            </a:r>
          </a:p>
          <a:p>
            <a:endParaRPr lang="en-US" baseline="0" dirty="0"/>
          </a:p>
          <a:p>
            <a:r>
              <a:rPr lang="en-US" baseline="0" dirty="0"/>
              <a:t>Next year: Give an intuitive explanation of why Harris detects corners.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11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5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34.emf"/><Relationship Id="rId4" Type="http://schemas.openxmlformats.org/officeDocument/2006/relationships/image" Target="../media/image33.emf"/><Relationship Id="rId9" Type="http://schemas.openxmlformats.org/officeDocument/2006/relationships/image" Target="../media/image30.w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38.emf"/><Relationship Id="rId4" Type="http://schemas.openxmlformats.org/officeDocument/2006/relationships/image" Target="../media/image37.emf"/><Relationship Id="rId9" Type="http://schemas.openxmlformats.org/officeDocument/2006/relationships/image" Target="../media/image36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42.w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wmf"/><Relationship Id="rId4" Type="http://schemas.openxmlformats.org/officeDocument/2006/relationships/image" Target="../media/image4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wmf"/><Relationship Id="rId4" Type="http://schemas.openxmlformats.org/officeDocument/2006/relationships/image" Target="../media/image48.w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52.wmf"/><Relationship Id="rId3" Type="http://schemas.openxmlformats.org/officeDocument/2006/relationships/notesSlide" Target="../notesSlides/notesSlide20.xml"/><Relationship Id="rId7" Type="http://schemas.openxmlformats.org/officeDocument/2006/relationships/oleObject" Target="../embeddings/oleObject22.bin"/><Relationship Id="rId12" Type="http://schemas.openxmlformats.org/officeDocument/2006/relationships/oleObject" Target="../embeddings/oleObject2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emf"/><Relationship Id="rId11" Type="http://schemas.openxmlformats.org/officeDocument/2006/relationships/image" Target="../media/image51.wmf"/><Relationship Id="rId5" Type="http://schemas.openxmlformats.org/officeDocument/2006/relationships/image" Target="../media/image26.jpeg"/><Relationship Id="rId10" Type="http://schemas.openxmlformats.org/officeDocument/2006/relationships/oleObject" Target="../embeddings/oleObject23.bin"/><Relationship Id="rId4" Type="http://schemas.openxmlformats.org/officeDocument/2006/relationships/image" Target="../media/image25.jpeg"/><Relationship Id="rId9" Type="http://schemas.openxmlformats.org/officeDocument/2006/relationships/image" Target="../media/image5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55.wmf"/><Relationship Id="rId4" Type="http://schemas.openxmlformats.org/officeDocument/2006/relationships/oleObject" Target="../embeddings/oleObject25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5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60.wmf"/><Relationship Id="rId5" Type="http://schemas.openxmlformats.org/officeDocument/2006/relationships/image" Target="../media/image57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59.wm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65.wmf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2.wmf"/><Relationship Id="rId12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64.wmf"/><Relationship Id="rId5" Type="http://schemas.openxmlformats.org/officeDocument/2006/relationships/image" Target="../media/image61.wmf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63.wmf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13" Type="http://schemas.openxmlformats.org/officeDocument/2006/relationships/image" Target="../media/image67.wmf"/><Relationship Id="rId3" Type="http://schemas.openxmlformats.org/officeDocument/2006/relationships/notesSlide" Target="../notesSlides/notesSlide24.xml"/><Relationship Id="rId7" Type="http://schemas.openxmlformats.org/officeDocument/2006/relationships/oleObject" Target="../embeddings/oleObject36.bin"/><Relationship Id="rId12" Type="http://schemas.openxmlformats.org/officeDocument/2006/relationships/oleObject" Target="../embeddings/oleObject3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3.emf"/><Relationship Id="rId11" Type="http://schemas.openxmlformats.org/officeDocument/2006/relationships/image" Target="../media/image66.wmf"/><Relationship Id="rId5" Type="http://schemas.openxmlformats.org/officeDocument/2006/relationships/image" Target="../media/image26.jpeg"/><Relationship Id="rId10" Type="http://schemas.openxmlformats.org/officeDocument/2006/relationships/oleObject" Target="../embeddings/oleObject37.bin"/><Relationship Id="rId4" Type="http://schemas.openxmlformats.org/officeDocument/2006/relationships/image" Target="../media/image25.jpeg"/><Relationship Id="rId9" Type="http://schemas.openxmlformats.org/officeDocument/2006/relationships/image" Target="../media/image5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11" Type="http://schemas.openxmlformats.org/officeDocument/2006/relationships/image" Target="../media/image2.emf"/><Relationship Id="rId5" Type="http://schemas.openxmlformats.org/officeDocument/2006/relationships/image" Target="../media/image4.emf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.emf"/><Relationship Id="rId9" Type="http://schemas.openxmlformats.org/officeDocument/2006/relationships/image" Target="../media/image8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68.emf"/><Relationship Id="rId4" Type="http://schemas.openxmlformats.org/officeDocument/2006/relationships/oleObject" Target="../embeddings/oleObject39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69.emf"/><Relationship Id="rId4" Type="http://schemas.openxmlformats.org/officeDocument/2006/relationships/oleObject" Target="../embeddings/oleObject40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emf"/><Relationship Id="rId13" Type="http://schemas.openxmlformats.org/officeDocument/2006/relationships/oleObject" Target="../embeddings/oleObject45.bin"/><Relationship Id="rId3" Type="http://schemas.openxmlformats.org/officeDocument/2006/relationships/notesSlide" Target="../notesSlides/notesSlide27.xml"/><Relationship Id="rId7" Type="http://schemas.openxmlformats.org/officeDocument/2006/relationships/oleObject" Target="../embeddings/oleObject42.bin"/><Relationship Id="rId12" Type="http://schemas.openxmlformats.org/officeDocument/2006/relationships/image" Target="../media/image7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5.tiff"/><Relationship Id="rId11" Type="http://schemas.openxmlformats.org/officeDocument/2006/relationships/oleObject" Target="../embeddings/oleObject44.bin"/><Relationship Id="rId5" Type="http://schemas.openxmlformats.org/officeDocument/2006/relationships/image" Target="../media/image70.wmf"/><Relationship Id="rId10" Type="http://schemas.openxmlformats.org/officeDocument/2006/relationships/image" Target="../media/image72.emf"/><Relationship Id="rId4" Type="http://schemas.openxmlformats.org/officeDocument/2006/relationships/oleObject" Target="../embeddings/oleObject41.bin"/><Relationship Id="rId9" Type="http://schemas.openxmlformats.org/officeDocument/2006/relationships/oleObject" Target="../embeddings/oleObject43.bin"/><Relationship Id="rId14" Type="http://schemas.openxmlformats.org/officeDocument/2006/relationships/image" Target="../media/image7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8.bin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77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47.bin"/><Relationship Id="rId11" Type="http://schemas.openxmlformats.org/officeDocument/2006/relationships/image" Target="../media/image79.emf"/><Relationship Id="rId5" Type="http://schemas.openxmlformats.org/officeDocument/2006/relationships/image" Target="../media/image69.emf"/><Relationship Id="rId10" Type="http://schemas.openxmlformats.org/officeDocument/2006/relationships/oleObject" Target="../embeddings/oleObject49.bin"/><Relationship Id="rId4" Type="http://schemas.openxmlformats.org/officeDocument/2006/relationships/oleObject" Target="../embeddings/oleObject46.bin"/><Relationship Id="rId9" Type="http://schemas.openxmlformats.org/officeDocument/2006/relationships/image" Target="../media/image7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8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8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52.bin"/><Relationship Id="rId5" Type="http://schemas.openxmlformats.org/officeDocument/2006/relationships/image" Target="../media/image81.wmf"/><Relationship Id="rId4" Type="http://schemas.openxmlformats.org/officeDocument/2006/relationships/oleObject" Target="../embeddings/oleObject51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4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54.bin"/><Relationship Id="rId5" Type="http://schemas.openxmlformats.org/officeDocument/2006/relationships/image" Target="../media/image83.wmf"/><Relationship Id="rId4" Type="http://schemas.openxmlformats.org/officeDocument/2006/relationships/oleObject" Target="../embeddings/oleObject53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13" Type="http://schemas.openxmlformats.org/officeDocument/2006/relationships/image" Target="../media/image13.emf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8.bin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7.bin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89.emf"/><Relationship Id="rId5" Type="http://schemas.openxmlformats.org/officeDocument/2006/relationships/image" Target="../media/image88.emf"/><Relationship Id="rId4" Type="http://schemas.openxmlformats.org/officeDocument/2006/relationships/oleObject" Target="../embeddings/oleObject55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13" Type="http://schemas.openxmlformats.org/officeDocument/2006/relationships/image" Target="../media/image20.emf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7.emf"/><Relationship Id="rId12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9.emf"/><Relationship Id="rId5" Type="http://schemas.openxmlformats.org/officeDocument/2006/relationships/image" Target="../media/image16.emf"/><Relationship Id="rId15" Type="http://schemas.openxmlformats.org/officeDocument/2006/relationships/image" Target="../media/image15.e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8.emf"/><Relationship Id="rId14" Type="http://schemas.openxmlformats.org/officeDocument/2006/relationships/oleObject" Target="../embeddings/oleObject14.bin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sz="2800" dirty="0" err="1"/>
              <a:t>Descriptors</a:t>
            </a:r>
            <a:r>
              <a:rPr lang="da-DK" sz="2800" dirty="0"/>
              <a:t>:</a:t>
            </a:r>
            <a:br>
              <a:rPr lang="da-DK" sz="2800" dirty="0"/>
            </a:br>
            <a:r>
              <a:rPr lang="en-US" sz="2800" dirty="0"/>
              <a:t>Detecting Interest Points,  assigning Image Descriptors to them and Matching</a:t>
            </a:r>
            <a:endParaRPr lang="da-DK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600" dirty="0"/>
              <a:t>François </a:t>
            </a:r>
            <a:r>
              <a:rPr lang="da-DK" sz="1600" dirty="0" err="1"/>
              <a:t>Lauze</a:t>
            </a:r>
            <a:endParaRPr lang="da-DK" sz="16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0A056-2D9F-4BEE-832A-658FE4ABE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Interest</a:t>
            </a:r>
            <a:r>
              <a:rPr lang="da-DK" dirty="0"/>
              <a:t> point </a:t>
            </a:r>
            <a:r>
              <a:rPr lang="da-DK" dirty="0" err="1"/>
              <a:t>detectors</a:t>
            </a:r>
            <a:r>
              <a:rPr lang="da-DK" dirty="0"/>
              <a:t>:</a:t>
            </a:r>
            <a:br>
              <a:rPr lang="da-DK" dirty="0"/>
            </a:br>
            <a:r>
              <a:rPr lang="da-DK" sz="2300" dirty="0" err="1"/>
              <a:t>Detecting</a:t>
            </a:r>
            <a:r>
              <a:rPr lang="da-DK" sz="2300" dirty="0"/>
              <a:t> </a:t>
            </a:r>
            <a:r>
              <a:rPr lang="da-DK" sz="2300" dirty="0" err="1"/>
              <a:t>blobs</a:t>
            </a:r>
            <a:r>
              <a:rPr lang="da-DK" sz="2300" dirty="0"/>
              <a:t> by Difference of </a:t>
            </a:r>
            <a:r>
              <a:rPr lang="da-DK" sz="2300" dirty="0" err="1"/>
              <a:t>Gaussians</a:t>
            </a:r>
            <a:r>
              <a:rPr lang="da-DK" sz="2300" dirty="0"/>
              <a:t> (</a:t>
            </a:r>
            <a:r>
              <a:rPr lang="da-DK" sz="2300" dirty="0" err="1"/>
              <a:t>DoG</a:t>
            </a:r>
            <a:r>
              <a:rPr lang="da-DK" sz="2300" dirty="0"/>
              <a:t>)</a:t>
            </a:r>
            <a:endParaRPr lang="en-US" sz="23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503EB-DDB1-42A7-9E24-2A79CDE8B5C0}"/>
                  </a:ext>
                </a:extLst>
              </p:cNvPr>
              <p:cNvSpPr txBox="1"/>
              <p:nvPr/>
            </p:nvSpPr>
            <p:spPr>
              <a:xfrm>
                <a:off x="457200" y="1718077"/>
                <a:ext cx="8479488" cy="488255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The Difference of </a:t>
                </a:r>
                <a:r>
                  <a:rPr lang="da-DK" sz="2400" dirty="0" err="1"/>
                  <a:t>Gaussians</a:t>
                </a:r>
                <a:r>
                  <a:rPr lang="da-DK" sz="2400" dirty="0"/>
                  <a:t> (</a:t>
                </a:r>
                <a:r>
                  <a:rPr lang="da-DK" sz="2400" dirty="0" err="1"/>
                  <a:t>DoG</a:t>
                </a:r>
                <a:r>
                  <a:rPr lang="da-DK" sz="2400" dirty="0"/>
                  <a:t>) is an </a:t>
                </a:r>
                <a:r>
                  <a:rPr lang="da-DK" sz="2400" dirty="0" err="1"/>
                  <a:t>approximation</a:t>
                </a:r>
                <a:r>
                  <a:rPr lang="da-DK" sz="2400" dirty="0"/>
                  <a:t> to the </a:t>
                </a:r>
                <a:r>
                  <a:rPr lang="da-DK" sz="2400" dirty="0" err="1"/>
                  <a:t>Lapalcian</a:t>
                </a:r>
                <a:r>
                  <a:rPr lang="da-DK" sz="2400" dirty="0"/>
                  <a:t> of </a:t>
                </a:r>
                <a:r>
                  <a:rPr lang="da-DK" sz="2400" dirty="0" err="1"/>
                  <a:t>Gaussian</a:t>
                </a:r>
                <a:r>
                  <a:rPr lang="da-DK" sz="2400" dirty="0"/>
                  <a:t> filter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da-DK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</m:d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p>
                        <m:sSupPr>
                          <m:ctrlP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p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;</m:t>
                          </m:r>
                          <m:r>
                            <a:rPr lang="da-DK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da-DK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 err="1"/>
                  <a:t>Either</a:t>
                </a:r>
                <a:r>
                  <a:rPr lang="da-DK" sz="2400" dirty="0"/>
                  <a:t> </a:t>
                </a:r>
                <a:r>
                  <a:rPr lang="da-DK" sz="2400" dirty="0" err="1"/>
                  <a:t>subtract</a:t>
                </a:r>
                <a:r>
                  <a:rPr lang="da-DK" sz="2400" dirty="0"/>
                  <a:t> </a:t>
                </a:r>
                <a:r>
                  <a:rPr lang="da-DK" sz="2400" dirty="0" err="1"/>
                  <a:t>Gaussian</a:t>
                </a:r>
                <a:r>
                  <a:rPr lang="da-DK" sz="2400" dirty="0"/>
                  <a:t> filters prior to </a:t>
                </a:r>
                <a:r>
                  <a:rPr lang="da-DK" sz="2400" dirty="0" err="1"/>
                  <a:t>filtering</a:t>
                </a:r>
                <a:r>
                  <a:rPr lang="da-DK" sz="2400" dirty="0"/>
                  <a:t> or </a:t>
                </a:r>
                <a:r>
                  <a:rPr lang="da-DK" sz="2400" dirty="0" err="1"/>
                  <a:t>substract</a:t>
                </a:r>
                <a:r>
                  <a:rPr lang="da-DK" sz="2400" dirty="0"/>
                  <a:t> </a:t>
                </a:r>
                <a:r>
                  <a:rPr lang="da-DK" sz="2400" dirty="0" err="1"/>
                  <a:t>filtered</a:t>
                </a:r>
                <a:r>
                  <a:rPr lang="da-DK" sz="2400" dirty="0"/>
                  <a:t> images.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da-DK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As </a:t>
                </a:r>
                <a:r>
                  <a:rPr lang="da-DK" sz="2400" dirty="0" err="1"/>
                  <a:t>before</a:t>
                </a:r>
                <a:r>
                  <a:rPr lang="da-DK" sz="2400" dirty="0"/>
                  <a:t>, </a:t>
                </a:r>
                <a:r>
                  <a:rPr lang="da-DK" sz="2400" dirty="0" err="1"/>
                  <a:t>search</a:t>
                </a:r>
                <a:r>
                  <a:rPr lang="da-DK" sz="2400" dirty="0"/>
                  <a:t> for (</a:t>
                </a:r>
                <a:r>
                  <a:rPr lang="da-DK" sz="2400" dirty="0" err="1"/>
                  <a:t>local</a:t>
                </a:r>
                <a:r>
                  <a:rPr lang="da-DK" sz="2400" dirty="0"/>
                  <a:t>) </a:t>
                </a:r>
                <a:r>
                  <a:rPr lang="da-DK" sz="2400" dirty="0" err="1"/>
                  <a:t>extremas</a:t>
                </a:r>
                <a:r>
                  <a:rPr lang="da-DK" sz="2400" dirty="0"/>
                  <a:t> of </a:t>
                </a:r>
                <a14:m>
                  <m:oMath xmlns:m="http://schemas.openxmlformats.org/officeDocument/2006/math">
                    <m:r>
                      <a:rPr lang="da-DK" sz="2400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da-DK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da-DK" sz="240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da-DK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da-DK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da-DK" sz="2400" dirty="0"/>
                  <a:t>I</a:t>
                </a:r>
                <a:r>
                  <a:rPr lang="en-US" sz="2400" dirty="0"/>
                  <a:t>n a multiscale setting, compute the scale space images with a factor </a:t>
                </a:r>
                <a14:m>
                  <m:oMath xmlns:m="http://schemas.openxmlformats.org/officeDocument/2006/math">
                    <m:r>
                      <a:rPr lang="da-DK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da-DK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increase in scale, search for </a:t>
                </a:r>
                <a:r>
                  <a:rPr lang="en-US" sz="2400" dirty="0" err="1"/>
                  <a:t>extremas</a:t>
                </a:r>
                <a:r>
                  <a:rPr lang="en-US" sz="2400" dirty="0"/>
                  <a:t> in scale space. Can be combined with a Gaussian pyramid for increased processing speed.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CA503EB-DDB1-42A7-9E24-2A79CDE8B5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718077"/>
                <a:ext cx="8479488" cy="4882554"/>
              </a:xfrm>
              <a:prstGeom prst="rect">
                <a:avLst/>
              </a:prstGeom>
              <a:blipFill>
                <a:blip r:embed="rId2"/>
                <a:stretch>
                  <a:fillRect l="-935" t="-874" r="-863" b="-3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72099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Detecting corners with Harris corner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Harris corners are defined as points of local maxima of the Harris corner measure:</a:t>
            </a:r>
          </a:p>
          <a:p>
            <a:endParaRPr lang="en-US" dirty="0"/>
          </a:p>
          <a:p>
            <a:r>
              <a:rPr lang="en-US" dirty="0"/>
              <a:t>Where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It encode gradient information under the window G.</a:t>
            </a:r>
          </a:p>
          <a:p>
            <a:r>
              <a:rPr lang="en-US" i="1" dirty="0"/>
              <a:t>R</a:t>
            </a:r>
            <a:r>
              <a:rPr lang="en-US" dirty="0"/>
              <a:t> obtain maxima at intensity corners, but also for other structures.</a:t>
            </a:r>
            <a:endParaRPr lang="en-US" i="1" dirty="0"/>
          </a:p>
          <a:p>
            <a:r>
              <a:rPr lang="en-US" dirty="0"/>
              <a:t>This version is referred to as the improved or fixed scale Harris corner detector.</a:t>
            </a:r>
          </a:p>
          <a:p>
            <a:endParaRPr lang="en-US" dirty="0"/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553365"/>
              </p:ext>
            </p:extLst>
          </p:nvPr>
        </p:nvGraphicFramePr>
        <p:xfrm>
          <a:off x="820738" y="2455863"/>
          <a:ext cx="3727450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50" name="Équation" r:id="rId4" imgW="2019240" imgH="228600" progId="Equation.3">
                  <p:embed/>
                </p:oleObj>
              </mc:Choice>
              <mc:Fallback>
                <p:oleObj name="Équation" r:id="rId4" imgW="20192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2455863"/>
                        <a:ext cx="3727450" cy="423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3437565"/>
              </p:ext>
            </p:extLst>
          </p:nvPr>
        </p:nvGraphicFramePr>
        <p:xfrm>
          <a:off x="329146" y="3404545"/>
          <a:ext cx="8485708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51" name="Équation" r:id="rId6" imgW="5422680" imgH="507960" progId="Equation.3">
                  <p:embed/>
                </p:oleObj>
              </mc:Choice>
              <mc:Fallback>
                <p:oleObj name="Équation" r:id="rId6" imgW="5422680" imgH="507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146" y="3404545"/>
                        <a:ext cx="8485708" cy="909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513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versus multi-resolution:</a:t>
            </a:r>
            <a:br>
              <a:rPr lang="en-US" dirty="0"/>
            </a:br>
            <a:r>
              <a:rPr lang="en-US" dirty="0"/>
              <a:t>The Gaussian pyramid</a:t>
            </a:r>
          </a:p>
        </p:txBody>
      </p:sp>
      <p:pic>
        <p:nvPicPr>
          <p:cNvPr id="4" name="Content Placeholder 3" descr="gaussian_pyrami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080" r="-30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0661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Detecting Harris corners (fixed 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435648" y="2496620"/>
            <a:ext cx="4456832" cy="2766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117165" y="2485308"/>
            <a:ext cx="4318484" cy="280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72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9708847"/>
              </p:ext>
            </p:extLst>
          </p:nvPr>
        </p:nvGraphicFramePr>
        <p:xfrm>
          <a:off x="2136775" y="1782763"/>
          <a:ext cx="3725863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28" name="Équation" r:id="rId6" imgW="2019240" imgH="228600" progId="Equation.3">
                  <p:embed/>
                </p:oleObj>
              </mc:Choice>
              <mc:Fallback>
                <p:oleObj name="Équation" r:id="rId6" imgW="201924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6775" y="1782763"/>
                        <a:ext cx="3725863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174319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max. of</a:t>
            </a:r>
          </a:p>
        </p:txBody>
      </p:sp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B41AC3AF-C854-4EA1-B442-8CF376D9B4D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44789567"/>
              </p:ext>
            </p:extLst>
          </p:nvPr>
        </p:nvGraphicFramePr>
        <p:xfrm>
          <a:off x="192794" y="5561460"/>
          <a:ext cx="8485708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529" name="Équation" r:id="rId8" imgW="5422680" imgH="507960" progId="Equation.3">
                  <p:embed/>
                </p:oleObj>
              </mc:Choice>
              <mc:Fallback>
                <p:oleObj name="Équation" r:id="rId8" imgW="5422680" imgH="507960" progId="Equation.3">
                  <p:embed/>
                  <p:pic>
                    <p:nvPicPr>
                      <p:cNvPr id="6451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794" y="5561460"/>
                        <a:ext cx="8485708" cy="909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Detecting Harris corners (multi-scale)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95454" y="2446338"/>
            <a:ext cx="4296491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12551" y="2465198"/>
            <a:ext cx="4223097" cy="284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93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8087110"/>
              </p:ext>
            </p:extLst>
          </p:nvPr>
        </p:nvGraphicFramePr>
        <p:xfrm>
          <a:off x="2324099" y="1782589"/>
          <a:ext cx="426402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76" name="Équation" r:id="rId6" imgW="2311200" imgH="228600" progId="Equation.3">
                  <p:embed/>
                </p:oleObj>
              </mc:Choice>
              <mc:Fallback>
                <p:oleObj name="Équation" r:id="rId6" imgW="231120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099" y="1782589"/>
                        <a:ext cx="4264025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132068"/>
              </p:ext>
            </p:extLst>
          </p:nvPr>
        </p:nvGraphicFramePr>
        <p:xfrm>
          <a:off x="712640" y="5575474"/>
          <a:ext cx="7765628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577" name="Équation" r:id="rId8" imgW="5422680" imgH="507960" progId="Equation.3">
                  <p:embed/>
                </p:oleObj>
              </mc:Choice>
              <mc:Fallback>
                <p:oleObj name="Équation" r:id="rId8" imgW="5422680" imgH="50796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640" y="5575474"/>
                        <a:ext cx="7765628" cy="909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174319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Find max. of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which detectors are the best?</a:t>
            </a:r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42677" y="1772816"/>
            <a:ext cx="3386948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79513" y="3198018"/>
            <a:ext cx="626469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We Want to Control it All in a Systematic Way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55DBEE-FFF6-4163-AAC7-EB09CC37241B}"/>
              </a:ext>
            </a:extLst>
          </p:cNvPr>
          <p:cNvSpPr txBox="1"/>
          <p:nvPr/>
        </p:nvSpPr>
        <p:spPr>
          <a:xfrm>
            <a:off x="778652" y="4729131"/>
            <a:ext cx="65272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None/>
            </a:pPr>
            <a:r>
              <a:rPr lang="en-US" dirty="0"/>
              <a:t>Kim S. Pedersen,  Anders Dahl and Henrik </a:t>
            </a:r>
            <a:r>
              <a:rPr lang="en-US" dirty="0" err="1"/>
              <a:t>Aanæs</a:t>
            </a:r>
            <a:r>
              <a:rPr lang="en-US" dirty="0"/>
              <a:t> from DTU</a:t>
            </a:r>
          </a:p>
          <a:p>
            <a:pPr algn="ctr">
              <a:buNone/>
            </a:pPr>
            <a:r>
              <a:rPr lang="en-US" dirty="0"/>
              <a:t>Interesting Interest Points. </a:t>
            </a:r>
          </a:p>
          <a:p>
            <a:pPr algn="ctr">
              <a:buNone/>
            </a:pPr>
            <a:r>
              <a:rPr lang="en-US" dirty="0"/>
              <a:t>International Journal of Computer Vision, 97:18 – 35, 2012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SC_00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838" y="908050"/>
            <a:ext cx="4838700" cy="868363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Method:</a:t>
            </a:r>
            <a:br>
              <a:rPr lang="en-GB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GB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Play Around with Robots </a:t>
            </a:r>
            <a:r>
              <a:rPr lang="en-GB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Wingdings" charset="2"/>
              </a:rPr>
              <a:t></a:t>
            </a:r>
            <a:endParaRPr lang="en-GB">
              <a:solidFill>
                <a:srgbClr val="00B05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/>
              <a:t>Method:</a:t>
            </a:r>
            <a:br>
              <a:rPr lang="en-GB"/>
            </a:br>
            <a:r>
              <a:rPr lang="en-GB"/>
              <a:t>A Configurable Computer Vision Workbench</a:t>
            </a:r>
            <a:endParaRPr lang="da-DK"/>
          </a:p>
        </p:txBody>
      </p:sp>
      <p:pic>
        <p:nvPicPr>
          <p:cNvPr id="45059" name="Picture 6" descr="DSC_009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773238"/>
            <a:ext cx="6410325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Analysis:</a:t>
            </a:r>
            <a:br>
              <a:rPr lang="en-US"/>
            </a:br>
            <a:r>
              <a:rPr lang="en-US" sz="1800"/>
              <a:t> Investigate the recall rate of Interest Point Detectors</a:t>
            </a:r>
          </a:p>
        </p:txBody>
      </p:sp>
      <p:sp>
        <p:nvSpPr>
          <p:cNvPr id="58371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11188" y="3500438"/>
            <a:ext cx="7772400" cy="244951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400" u="sng" dirty="0"/>
              <a:t>Detectors used: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Harris and Hessian Corner Detectors		</a:t>
            </a:r>
            <a:r>
              <a:rPr lang="en-US" sz="1400" dirty="0" err="1"/>
              <a:t>Mikolajczyk</a:t>
            </a:r>
            <a:r>
              <a:rPr lang="en-US" sz="1400" dirty="0"/>
              <a:t> &amp; </a:t>
            </a:r>
            <a:r>
              <a:rPr lang="en-US" sz="1400" dirty="0" err="1"/>
              <a:t>Schmid</a:t>
            </a:r>
            <a:r>
              <a:rPr lang="en-US" sz="1400" dirty="0"/>
              <a:t> 2004</a:t>
            </a:r>
          </a:p>
          <a:p>
            <a:pPr lvl="1">
              <a:lnSpc>
                <a:spcPct val="80000"/>
              </a:lnSpc>
            </a:pPr>
            <a:r>
              <a:rPr lang="en-US" sz="1400" dirty="0"/>
              <a:t>Plain </a:t>
            </a:r>
          </a:p>
          <a:p>
            <a:pPr lvl="1">
              <a:lnSpc>
                <a:spcPct val="80000"/>
              </a:lnSpc>
            </a:pPr>
            <a:r>
              <a:rPr lang="en-US" sz="1400" dirty="0"/>
              <a:t>Laplace</a:t>
            </a:r>
          </a:p>
          <a:p>
            <a:pPr lvl="1">
              <a:lnSpc>
                <a:spcPct val="80000"/>
              </a:lnSpc>
            </a:pPr>
            <a:r>
              <a:rPr lang="en-US" sz="1400" dirty="0"/>
              <a:t>Affine</a:t>
            </a:r>
          </a:p>
          <a:p>
            <a:pPr lvl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dirty="0"/>
              <a:t>MSER					</a:t>
            </a:r>
            <a:r>
              <a:rPr lang="en-US" sz="1400" dirty="0" err="1"/>
              <a:t>Matas</a:t>
            </a:r>
            <a:r>
              <a:rPr lang="en-US" sz="1400" dirty="0"/>
              <a:t> et al. 2004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Intensity &amp; Edge Based Regions		</a:t>
            </a:r>
            <a:r>
              <a:rPr lang="en-US" sz="1400" dirty="0" err="1"/>
              <a:t>Tuytelaars</a:t>
            </a:r>
            <a:r>
              <a:rPr lang="en-US" sz="1400" dirty="0"/>
              <a:t> &amp; Van </a:t>
            </a:r>
            <a:r>
              <a:rPr lang="en-US" sz="1400" dirty="0" err="1"/>
              <a:t>Gool</a:t>
            </a:r>
            <a:r>
              <a:rPr lang="en-US" sz="1400" dirty="0"/>
              <a:t> 2009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Fast Corner detector			</a:t>
            </a:r>
            <a:r>
              <a:rPr lang="en-US" sz="1400" dirty="0" err="1"/>
              <a:t>Trajkovic</a:t>
            </a:r>
            <a:r>
              <a:rPr lang="en-US" sz="1400" dirty="0"/>
              <a:t> &amp; Hedley 1998</a:t>
            </a:r>
          </a:p>
          <a:p>
            <a:pPr>
              <a:lnSpc>
                <a:spcPct val="80000"/>
              </a:lnSpc>
            </a:pPr>
            <a:r>
              <a:rPr lang="en-US" sz="1400" dirty="0" err="1"/>
              <a:t>DoG</a:t>
            </a:r>
            <a:r>
              <a:rPr lang="en-US" sz="1400" dirty="0"/>
              <a:t>					Lowe 2004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4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dirty="0"/>
              <a:t>Implementations downloaded of the net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2754026"/>
              </p:ext>
            </p:extLst>
          </p:nvPr>
        </p:nvGraphicFramePr>
        <p:xfrm>
          <a:off x="1969294" y="1952080"/>
          <a:ext cx="5056188" cy="1013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523" name="Équation" r:id="rId4" imgW="1828800" imgH="393480" progId="Equation.3">
                  <p:embed/>
                </p:oleObj>
              </mc:Choice>
              <mc:Fallback>
                <p:oleObj name="Équation" r:id="rId4" imgW="18288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9294" y="1952080"/>
                        <a:ext cx="5056188" cy="101391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Evaluation Criteria:</a:t>
            </a:r>
            <a:br>
              <a:rPr lang="en-GB"/>
            </a:br>
            <a:r>
              <a:rPr lang="en-GB"/>
              <a:t>Determining the Correctness of a Match</a:t>
            </a:r>
          </a:p>
        </p:txBody>
      </p:sp>
      <p:pic>
        <p:nvPicPr>
          <p:cNvPr id="7" name="Picture 6" descr="descrptorCriteri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73" y="1252638"/>
            <a:ext cx="4341127" cy="5833962"/>
          </a:xfrm>
          <a:prstGeom prst="rect">
            <a:avLst/>
          </a:prstGeom>
        </p:spPr>
      </p:pic>
      <p:pic>
        <p:nvPicPr>
          <p:cNvPr id="5" name="Picture 4" descr="correspondenc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404044"/>
            <a:ext cx="4686300" cy="2301556"/>
          </a:xfrm>
          <a:prstGeom prst="rect">
            <a:avLst/>
          </a:prstGeom>
        </p:spPr>
      </p:pic>
      <p:pic>
        <p:nvPicPr>
          <p:cNvPr id="9" name="Picture 5" descr="Fmatrix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1389236"/>
            <a:ext cx="5849937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505200" y="22860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Epipolar</a:t>
            </a:r>
            <a:r>
              <a:rPr lang="en-US" sz="1000" dirty="0"/>
              <a:t> line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3182779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Epipole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00" y="32766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Baseline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828800" y="28194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Epipolar</a:t>
            </a:r>
            <a:r>
              <a:rPr lang="en-US" sz="1000" dirty="0"/>
              <a:t> plane</a:t>
            </a:r>
          </a:p>
        </p:txBody>
      </p:sp>
    </p:spTree>
    <p:extLst>
      <p:ext uri="{BB962C8B-B14F-4D97-AF65-F5344CB8AC3E}">
        <p14:creationId xmlns:p14="http://schemas.microsoft.com/office/powerpoint/2010/main" val="1741060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interest point detectors</a:t>
            </a:r>
          </a:p>
          <a:p>
            <a:endParaRPr lang="en-US" dirty="0"/>
          </a:p>
          <a:p>
            <a:r>
              <a:rPr lang="en-US" dirty="0"/>
              <a:t>Which type of interest point is best</a:t>
            </a:r>
          </a:p>
          <a:p>
            <a:endParaRPr lang="en-US" dirty="0"/>
          </a:p>
          <a:p>
            <a:r>
              <a:rPr lang="en-US" dirty="0"/>
              <a:t>Descriptor construction, the SIFT image descriptor</a:t>
            </a:r>
          </a:p>
          <a:p>
            <a:endParaRPr lang="da-DK" dirty="0"/>
          </a:p>
          <a:p>
            <a:r>
              <a:rPr lang="da-DK" dirty="0"/>
              <a:t>Matching: </a:t>
            </a:r>
            <a:r>
              <a:rPr lang="en-US" dirty="0"/>
              <a:t>comparison</a:t>
            </a:r>
            <a:r>
              <a:rPr lang="da-DK" dirty="0"/>
              <a:t> of </a:t>
            </a:r>
            <a:r>
              <a:rPr lang="da-DK" dirty="0" err="1"/>
              <a:t>descriptors</a:t>
            </a:r>
            <a:r>
              <a:rPr lang="da-DK" dirty="0"/>
              <a:t>.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"/>
            <a:ext cx="7772400" cy="1143000"/>
          </a:xfrm>
        </p:spPr>
        <p:txBody>
          <a:bodyPr/>
          <a:lstStyle/>
          <a:p>
            <a:r>
              <a:rPr lang="en-US" dirty="0"/>
              <a:t>Effect of position</a:t>
            </a:r>
          </a:p>
        </p:txBody>
      </p:sp>
      <p:pic>
        <p:nvPicPr>
          <p:cNvPr id="59395" name="Picture 2" descr="C:\Work\Misc Presentation\England2012\RecallRateMa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981075"/>
            <a:ext cx="6337300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First Stage Findings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is more disruptive than position (angle &amp; scale).</a:t>
            </a:r>
          </a:p>
          <a:p>
            <a:r>
              <a:rPr lang="en-US" dirty="0"/>
              <a:t>Best Performers are:</a:t>
            </a:r>
          </a:p>
          <a:p>
            <a:pPr lvl="1"/>
            <a:r>
              <a:rPr lang="en-US" dirty="0"/>
              <a:t>Harris Variants</a:t>
            </a:r>
          </a:p>
          <a:p>
            <a:pPr lvl="1"/>
            <a:r>
              <a:rPr lang="en-US" dirty="0" err="1"/>
              <a:t>DoG</a:t>
            </a:r>
            <a:r>
              <a:rPr lang="en-US" dirty="0"/>
              <a:t> (SIFT Blobs)</a:t>
            </a:r>
          </a:p>
          <a:p>
            <a:pPr lvl="1"/>
            <a:r>
              <a:rPr lang="en-US" dirty="0"/>
              <a:t>MSER</a:t>
            </a:r>
          </a:p>
          <a:p>
            <a:pPr lvl="1"/>
            <a:r>
              <a:rPr lang="en-US" dirty="0"/>
              <a:t>Hessian Laplace Variants</a:t>
            </a:r>
          </a:p>
          <a:p>
            <a:r>
              <a:rPr lang="en-US" dirty="0"/>
              <a:t>Observations:</a:t>
            </a:r>
          </a:p>
          <a:p>
            <a:pPr lvl="1"/>
            <a:r>
              <a:rPr lang="en-US" dirty="0" err="1"/>
              <a:t>DoG</a:t>
            </a:r>
            <a:r>
              <a:rPr lang="en-US" dirty="0"/>
              <a:t> (SIFT Blobs) is much better than Hessian Laplace.</a:t>
            </a:r>
          </a:p>
          <a:p>
            <a:pPr lvl="1"/>
            <a:r>
              <a:rPr lang="en-US" dirty="0"/>
              <a:t>Plain Harris is better than extensions, when scale does not change.</a:t>
            </a:r>
          </a:p>
          <a:p>
            <a:pPr lvl="1"/>
            <a:r>
              <a:rPr lang="en-US" dirty="0"/>
              <a:t>FAST is very erratic </a:t>
            </a:r>
            <a:r>
              <a:rPr lang="en-US" dirty="0" err="1"/>
              <a:t>wrt</a:t>
            </a:r>
            <a:r>
              <a:rPr lang="en-US" dirty="0"/>
              <a:t>. to number of features.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Strategy Illustrated</a:t>
            </a:r>
          </a:p>
        </p:txBody>
      </p:sp>
      <p:pic>
        <p:nvPicPr>
          <p:cNvPr id="7171" name="Picture 4" descr="CorrMatch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5976" y="1244873"/>
            <a:ext cx="4680520" cy="3462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5" descr="Im_Feat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74930" y="4541202"/>
            <a:ext cx="2523744" cy="20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 descr="Im_Feat_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2851" y="4516818"/>
            <a:ext cx="2548128" cy="206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E44EFE-69A3-4318-8956-871948DAA935}"/>
              </a:ext>
            </a:extLst>
          </p:cNvPr>
          <p:cNvSpPr txBox="1"/>
          <p:nvPr/>
        </p:nvSpPr>
        <p:spPr>
          <a:xfrm>
            <a:off x="179512" y="1847198"/>
            <a:ext cx="3737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1. </a:t>
            </a:r>
            <a:r>
              <a:rPr lang="da-DK" dirty="0" err="1"/>
              <a:t>Extract</a:t>
            </a:r>
            <a:r>
              <a:rPr lang="da-DK" dirty="0"/>
              <a:t> </a:t>
            </a:r>
            <a:r>
              <a:rPr lang="da-DK" b="1" dirty="0" err="1"/>
              <a:t>interest</a:t>
            </a:r>
            <a:r>
              <a:rPr lang="da-DK" b="1" dirty="0"/>
              <a:t> points</a:t>
            </a:r>
            <a:r>
              <a:rPr lang="da-DK" dirty="0"/>
              <a:t>; Harris corners, </a:t>
            </a:r>
            <a:r>
              <a:rPr lang="da-DK" dirty="0" err="1"/>
              <a:t>DoG</a:t>
            </a:r>
            <a:r>
              <a:rPr lang="da-DK" dirty="0"/>
              <a:t> (</a:t>
            </a:r>
            <a:r>
              <a:rPr lang="da-DK" dirty="0" err="1"/>
              <a:t>blobs</a:t>
            </a:r>
            <a:r>
              <a:rPr lang="da-DK" dirty="0"/>
              <a:t>)</a:t>
            </a:r>
          </a:p>
          <a:p>
            <a:pPr marL="342900" indent="-342900">
              <a:buAutoNum type="arabicPeriod"/>
            </a:pPr>
            <a:endParaRPr lang="da-DK" dirty="0"/>
          </a:p>
          <a:p>
            <a:r>
              <a:rPr lang="da-DK" dirty="0"/>
              <a:t>2. </a:t>
            </a:r>
            <a:r>
              <a:rPr lang="da-DK" dirty="0" err="1"/>
              <a:t>Compute</a:t>
            </a:r>
            <a:r>
              <a:rPr lang="da-DK" dirty="0"/>
              <a:t> feature </a:t>
            </a:r>
            <a:r>
              <a:rPr lang="da-DK" b="1" dirty="0" err="1"/>
              <a:t>descriptors</a:t>
            </a:r>
            <a:r>
              <a:rPr lang="da-DK" dirty="0"/>
              <a:t>: </a:t>
            </a:r>
            <a:r>
              <a:rPr lang="da-DK" dirty="0" err="1"/>
              <a:t>raw</a:t>
            </a:r>
            <a:r>
              <a:rPr lang="da-DK" dirty="0"/>
              <a:t> patches, SIFT,…</a:t>
            </a:r>
          </a:p>
          <a:p>
            <a:endParaRPr lang="da-DK" b="1" i="1" dirty="0"/>
          </a:p>
          <a:p>
            <a:r>
              <a:rPr lang="da-DK" dirty="0"/>
              <a:t>3.</a:t>
            </a:r>
            <a:r>
              <a:rPr lang="da-DK" b="1" dirty="0"/>
              <a:t> Match </a:t>
            </a:r>
            <a:r>
              <a:rPr lang="da-DK" dirty="0"/>
              <a:t>by </a:t>
            </a:r>
            <a:r>
              <a:rPr lang="da-DK" dirty="0" err="1"/>
              <a:t>pairing</a:t>
            </a:r>
            <a:r>
              <a:rPr lang="da-DK" dirty="0"/>
              <a:t> </a:t>
            </a:r>
            <a:r>
              <a:rPr lang="da-DK" dirty="0" err="1"/>
              <a:t>similar</a:t>
            </a:r>
            <a:r>
              <a:rPr lang="da-DK" dirty="0"/>
              <a:t> </a:t>
            </a:r>
            <a:r>
              <a:rPr lang="da-DK" dirty="0" err="1"/>
              <a:t>descriptors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364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79058C-B97A-4631-9A3B-8E8E419BC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/>
              <a:t>What</a:t>
            </a:r>
            <a:r>
              <a:rPr lang="da-DK" dirty="0"/>
              <a:t> do </a:t>
            </a:r>
            <a:r>
              <a:rPr lang="en-US" dirty="0"/>
              <a:t>we</a:t>
            </a:r>
            <a:r>
              <a:rPr lang="da-DK" dirty="0"/>
              <a:t> </a:t>
            </a:r>
            <a:r>
              <a:rPr lang="da-DK" dirty="0" err="1"/>
              <a:t>wish</a:t>
            </a:r>
            <a:r>
              <a:rPr lang="da-DK" dirty="0"/>
              <a:t> of a </a:t>
            </a:r>
            <a:r>
              <a:rPr lang="da-DK" dirty="0" err="1"/>
              <a:t>descriptor</a:t>
            </a:r>
            <a:r>
              <a:rPr lang="da-DK" dirty="0"/>
              <a:t>?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05E9C-2534-402E-86D3-EF2D0C2494A3}"/>
              </a:ext>
            </a:extLst>
          </p:cNvPr>
          <p:cNvSpPr txBox="1"/>
          <p:nvPr/>
        </p:nvSpPr>
        <p:spPr>
          <a:xfrm>
            <a:off x="457200" y="2348880"/>
            <a:ext cx="8229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200" dirty="0"/>
              <a:t>We</a:t>
            </a:r>
            <a:r>
              <a:rPr lang="da-DK" sz="2200" dirty="0"/>
              <a:t> have to </a:t>
            </a:r>
            <a:r>
              <a:rPr lang="en-GB" sz="2200" dirty="0"/>
              <a:t>attribute</a:t>
            </a:r>
            <a:r>
              <a:rPr lang="da-DK" sz="2200" dirty="0"/>
              <a:t> a </a:t>
            </a:r>
            <a:r>
              <a:rPr lang="da-DK" sz="2200" dirty="0" err="1"/>
              <a:t>descriptor</a:t>
            </a:r>
            <a:r>
              <a:rPr lang="da-DK" sz="2200" dirty="0"/>
              <a:t> to </a:t>
            </a:r>
            <a:r>
              <a:rPr lang="da-DK" sz="2200" dirty="0" err="1"/>
              <a:t>each</a:t>
            </a:r>
            <a:r>
              <a:rPr lang="da-DK" sz="2200" dirty="0"/>
              <a:t> feature point so as to </a:t>
            </a:r>
            <a:r>
              <a:rPr lang="da-DK" sz="2200" dirty="0" err="1"/>
              <a:t>compare</a:t>
            </a:r>
            <a:r>
              <a:rPr lang="da-DK" sz="2200" dirty="0"/>
              <a:t> </a:t>
            </a:r>
            <a:r>
              <a:rPr lang="en-US" sz="2200" dirty="0"/>
              <a:t>whether</a:t>
            </a:r>
            <a:r>
              <a:rPr lang="da-DK" sz="2200" dirty="0"/>
              <a:t> a </a:t>
            </a:r>
            <a:r>
              <a:rPr lang="da-DK" sz="2200" dirty="0" err="1"/>
              <a:t>candidate</a:t>
            </a:r>
            <a:r>
              <a:rPr lang="da-DK" sz="2200" dirty="0"/>
              <a:t> match is </a:t>
            </a:r>
            <a:r>
              <a:rPr lang="da-DK" sz="2200" dirty="0" err="1"/>
              <a:t>good</a:t>
            </a:r>
            <a:r>
              <a:rPr lang="da-DK" sz="2200" dirty="0"/>
              <a:t> or not.</a:t>
            </a:r>
          </a:p>
          <a:p>
            <a:endParaRPr lang="da-DK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200" dirty="0" err="1"/>
              <a:t>Descriptors</a:t>
            </a:r>
            <a:r>
              <a:rPr lang="da-DK" sz="2200" dirty="0"/>
              <a:t> have to </a:t>
            </a:r>
            <a:r>
              <a:rPr lang="da-DK" sz="2200" dirty="0" err="1"/>
              <a:t>be</a:t>
            </a:r>
            <a:r>
              <a:rPr lang="da-DK" sz="2200" dirty="0"/>
              <a:t> </a:t>
            </a:r>
            <a:r>
              <a:rPr lang="da-DK" sz="2200" dirty="0" err="1"/>
              <a:t>local</a:t>
            </a:r>
            <a:r>
              <a:rPr lang="da-DK" sz="2200" dirty="0"/>
              <a:t>, informative, </a:t>
            </a:r>
            <a:r>
              <a:rPr lang="da-DK" sz="2200" dirty="0" err="1"/>
              <a:t>insensitive</a:t>
            </a:r>
            <a:r>
              <a:rPr lang="da-DK" sz="2200" dirty="0"/>
              <a:t> to </a:t>
            </a:r>
            <a:r>
              <a:rPr lang="da-DK" sz="2200" dirty="0" err="1"/>
              <a:t>noise</a:t>
            </a:r>
            <a:r>
              <a:rPr lang="da-DK" sz="2200" dirty="0"/>
              <a:t>, </a:t>
            </a:r>
            <a:r>
              <a:rPr lang="da-DK" sz="2200" dirty="0" err="1"/>
              <a:t>luminance</a:t>
            </a:r>
            <a:r>
              <a:rPr lang="da-DK" sz="2200" dirty="0"/>
              <a:t> variations, </a:t>
            </a:r>
            <a:r>
              <a:rPr lang="da-DK" sz="2200" dirty="0" err="1"/>
              <a:t>perspective</a:t>
            </a:r>
            <a:r>
              <a:rPr lang="da-DK" sz="2200" dirty="0"/>
              <a:t> deformations, </a:t>
            </a:r>
            <a:r>
              <a:rPr lang="da-DK" sz="2200" dirty="0" err="1"/>
              <a:t>including</a:t>
            </a:r>
            <a:r>
              <a:rPr lang="da-DK" sz="2200" dirty="0"/>
              <a:t> rotation, to pixel </a:t>
            </a:r>
            <a:r>
              <a:rPr lang="da-DK" sz="2200" dirty="0" err="1"/>
              <a:t>quantization</a:t>
            </a:r>
            <a:r>
              <a:rPr lang="da-DK" sz="2200" dirty="0"/>
              <a:t>, etc.</a:t>
            </a:r>
          </a:p>
          <a:p>
            <a:endParaRPr lang="da-DK" sz="2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a-DK" sz="2200" dirty="0" err="1"/>
              <a:t>We</a:t>
            </a:r>
            <a:r>
              <a:rPr lang="da-DK" sz="2200" dirty="0"/>
              <a:t> </a:t>
            </a:r>
            <a:r>
              <a:rPr lang="da-DK" sz="2200" dirty="0" err="1"/>
              <a:t>would</a:t>
            </a:r>
            <a:r>
              <a:rPr lang="da-DK" sz="2200" dirty="0"/>
              <a:t> </a:t>
            </a:r>
            <a:r>
              <a:rPr lang="da-DK" sz="2200" dirty="0" err="1"/>
              <a:t>be</a:t>
            </a:r>
            <a:r>
              <a:rPr lang="da-DK" sz="2200" dirty="0"/>
              <a:t> </a:t>
            </a:r>
            <a:r>
              <a:rPr lang="da-DK" sz="2200" dirty="0" err="1"/>
              <a:t>happy</a:t>
            </a:r>
            <a:r>
              <a:rPr lang="da-DK" sz="2200" dirty="0"/>
              <a:t> to </a:t>
            </a:r>
            <a:r>
              <a:rPr lang="da-DK" sz="2200" dirty="0" err="1"/>
              <a:t>use</a:t>
            </a:r>
            <a:r>
              <a:rPr lang="da-DK" sz="2200" dirty="0"/>
              <a:t> </a:t>
            </a:r>
            <a:r>
              <a:rPr lang="da-DK" sz="2200" dirty="0" err="1"/>
              <a:t>compact</a:t>
            </a:r>
            <a:r>
              <a:rPr lang="da-DK" sz="2200" dirty="0"/>
              <a:t> (low dimensional) </a:t>
            </a:r>
            <a:r>
              <a:rPr lang="da-DK" sz="2200" dirty="0" err="1"/>
              <a:t>descriptors</a:t>
            </a:r>
            <a:r>
              <a:rPr lang="da-DK" sz="2200" dirty="0"/>
              <a:t>, but must </a:t>
            </a:r>
            <a:r>
              <a:rPr lang="da-DK" sz="2200" dirty="0" err="1"/>
              <a:t>acknowledge</a:t>
            </a:r>
            <a:r>
              <a:rPr lang="da-DK" sz="2200" dirty="0"/>
              <a:t> </a:t>
            </a:r>
            <a:r>
              <a:rPr lang="da-DK" sz="2200" dirty="0" err="1"/>
              <a:t>this</a:t>
            </a:r>
            <a:r>
              <a:rPr lang="da-DK" sz="2200" dirty="0"/>
              <a:t> </a:t>
            </a:r>
            <a:r>
              <a:rPr lang="da-DK" sz="2200" dirty="0" err="1"/>
              <a:t>might</a:t>
            </a:r>
            <a:r>
              <a:rPr lang="da-DK" sz="2200" dirty="0"/>
              <a:t> </a:t>
            </a:r>
            <a:r>
              <a:rPr lang="da-DK" sz="2200" dirty="0" err="1"/>
              <a:t>be</a:t>
            </a:r>
            <a:r>
              <a:rPr lang="da-DK" sz="2200" dirty="0"/>
              <a:t> </a:t>
            </a:r>
            <a:r>
              <a:rPr lang="da-DK" sz="2200" dirty="0" err="1"/>
              <a:t>difficult</a:t>
            </a:r>
            <a:r>
              <a:rPr lang="da-DK" sz="2200"/>
              <a:t>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296562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patches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rimitage_corner_template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24000"/>
            <a:ext cx="1333499" cy="9343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5400000">
            <a:off x="1638300" y="2324100"/>
            <a:ext cx="15240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9600" y="1676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019878"/>
              </p:ext>
            </p:extLst>
          </p:nvPr>
        </p:nvGraphicFramePr>
        <p:xfrm>
          <a:off x="4221163" y="1814513"/>
          <a:ext cx="60960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57" name="Équation" r:id="rId7" imgW="126720" imgH="101520" progId="Equation.3">
                  <p:embed/>
                </p:oleObj>
              </mc:Choice>
              <mc:Fallback>
                <p:oleObj name="Équation" r:id="rId7" imgW="126720" imgH="1015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63" y="1814513"/>
                        <a:ext cx="609600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Erimitage_corner_template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1" y="1525488"/>
            <a:ext cx="1333499" cy="9313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6200000" flipH="1">
            <a:off x="5524500" y="255270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9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923536"/>
              </p:ext>
            </p:extLst>
          </p:nvPr>
        </p:nvGraphicFramePr>
        <p:xfrm>
          <a:off x="6870700" y="1689100"/>
          <a:ext cx="53975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58" name="Équation" r:id="rId10" imgW="177480" imgH="215640" progId="Equation.3">
                  <p:embed/>
                </p:oleObj>
              </mc:Choice>
              <mc:Fallback>
                <p:oleObj name="Équation" r:id="rId10" imgW="177480" imgH="215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0700" y="1689100"/>
                        <a:ext cx="539750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543553"/>
              </p:ext>
            </p:extLst>
          </p:nvPr>
        </p:nvGraphicFramePr>
        <p:xfrm>
          <a:off x="1581150" y="1695450"/>
          <a:ext cx="5016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359" name="Équation" r:id="rId12" imgW="164880" imgH="215640" progId="Equation.3">
                  <p:embed/>
                </p:oleObj>
              </mc:Choice>
              <mc:Fallback>
                <p:oleObj name="Équation" r:id="rId12" imgW="16488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695450"/>
                        <a:ext cx="501650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raw pixel patches as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Represent a patch with the raw pixels – the patch is the descriptor. </a:t>
            </a:r>
          </a:p>
          <a:p>
            <a:r>
              <a:rPr lang="en-US" dirty="0"/>
              <a:t>Compare patches pixel by pixel, e.g. by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1800" dirty="0"/>
              <a:t>(For simplicity lets assume gray scale intensities and the sums are over all pixels in the patches.)</a:t>
            </a:r>
            <a:br>
              <a:rPr lang="en-US" dirty="0"/>
            </a:br>
            <a:r>
              <a:rPr lang="en-US" sz="1800" dirty="0"/>
              <a:t>(Patches must be of equal size)</a:t>
            </a:r>
          </a:p>
          <a:p>
            <a:r>
              <a:rPr lang="en-US" dirty="0"/>
              <a:t>This is referred to as either </a:t>
            </a:r>
            <a:r>
              <a:rPr lang="en-US" dirty="0">
                <a:solidFill>
                  <a:schemeClr val="accent2"/>
                </a:solidFill>
              </a:rPr>
              <a:t>distances</a:t>
            </a:r>
            <a:r>
              <a:rPr lang="en-US" dirty="0"/>
              <a:t> or </a:t>
            </a:r>
            <a:r>
              <a:rPr lang="en-US" dirty="0">
                <a:solidFill>
                  <a:srgbClr val="333399"/>
                </a:solidFill>
              </a:rPr>
              <a:t>dissimilarity measures</a:t>
            </a:r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853113"/>
              </p:ext>
            </p:extLst>
          </p:nvPr>
        </p:nvGraphicFramePr>
        <p:xfrm>
          <a:off x="731838" y="2940050"/>
          <a:ext cx="7728594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58" name="Équation" r:id="rId4" imgW="3136680" imgH="355320" progId="Equation.3">
                  <p:embed/>
                </p:oleObj>
              </mc:Choice>
              <mc:Fallback>
                <p:oleObj name="Équation" r:id="rId4" imgW="3136680" imgH="35532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2940050"/>
                        <a:ext cx="7728594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5014710"/>
              </p:ext>
            </p:extLst>
          </p:nvPr>
        </p:nvGraphicFramePr>
        <p:xfrm>
          <a:off x="731839" y="3900488"/>
          <a:ext cx="7728594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859" name="Équation" r:id="rId6" imgW="3416040" imgH="406080" progId="Equation.3">
                  <p:embed/>
                </p:oleObj>
              </mc:Choice>
              <mc:Fallback>
                <p:oleObj name="Équation" r:id="rId6" imgW="3416040" imgH="40608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9" y="3900488"/>
                        <a:ext cx="7728594" cy="97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raw pixel patches as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need to compensate for changes in illumination conditions, because …</a:t>
            </a:r>
          </a:p>
          <a:p>
            <a:r>
              <a:rPr lang="en-US" dirty="0"/>
              <a:t>Contrast change </a:t>
            </a:r>
            <a:r>
              <a:rPr lang="en-US" i="1" dirty="0"/>
              <a:t>a</a:t>
            </a:r>
            <a:r>
              <a:rPr lang="en-US" dirty="0"/>
              <a:t> and change in brightness level </a:t>
            </a:r>
            <a:r>
              <a:rPr lang="en-US" i="1" dirty="0"/>
              <a:t>c</a:t>
            </a:r>
            <a:r>
              <a:rPr lang="en-US" dirty="0"/>
              <a:t> (affine model):</a:t>
            </a:r>
          </a:p>
          <a:p>
            <a:endParaRPr lang="en-US" dirty="0"/>
          </a:p>
          <a:p>
            <a:r>
              <a:rPr lang="en-US" dirty="0"/>
              <a:t>We want </a:t>
            </a:r>
            <a:r>
              <a:rPr lang="en-US" i="1" dirty="0"/>
              <a:t>F’ </a:t>
            </a:r>
            <a:r>
              <a:rPr lang="en-US" dirty="0"/>
              <a:t>and </a:t>
            </a:r>
            <a:r>
              <a:rPr lang="en-US" i="1" dirty="0"/>
              <a:t>F</a:t>
            </a:r>
            <a:r>
              <a:rPr lang="en-US" dirty="0"/>
              <a:t> to have zero distance, but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Invariance </a:t>
            </a:r>
            <a:r>
              <a:rPr lang="en-US" dirty="0" err="1"/>
              <a:t>wrt</a:t>
            </a:r>
            <a:r>
              <a:rPr lang="en-US" dirty="0"/>
              <a:t>. affine intensity changes by normalization:</a:t>
            </a:r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063528"/>
              </p:ext>
            </p:extLst>
          </p:nvPr>
        </p:nvGraphicFramePr>
        <p:xfrm>
          <a:off x="900113" y="5768975"/>
          <a:ext cx="38227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46" name="Équation" r:id="rId4" imgW="1600200" imgH="393480" progId="Equation.3">
                  <p:embed/>
                </p:oleObj>
              </mc:Choice>
              <mc:Fallback>
                <p:oleObj name="Équation" r:id="rId4" imgW="1600200" imgH="39348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5768975"/>
                        <a:ext cx="3822700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2668640"/>
              </p:ext>
            </p:extLst>
          </p:nvPr>
        </p:nvGraphicFramePr>
        <p:xfrm>
          <a:off x="900113" y="3163888"/>
          <a:ext cx="1758950" cy="427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47" name="Équation" r:id="rId6" imgW="736560" imgH="177480" progId="Equation.3">
                  <p:embed/>
                </p:oleObj>
              </mc:Choice>
              <mc:Fallback>
                <p:oleObj name="Équation" r:id="rId6" imgW="736560" imgH="17748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3163888"/>
                        <a:ext cx="1758950" cy="4270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8873990"/>
              </p:ext>
            </p:extLst>
          </p:nvPr>
        </p:nvGraphicFramePr>
        <p:xfrm>
          <a:off x="793750" y="4094163"/>
          <a:ext cx="1971675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48" name="Équation" r:id="rId8" imgW="825480" imgH="215640" progId="Equation.3">
                  <p:embed/>
                </p:oleObj>
              </mc:Choice>
              <mc:Fallback>
                <p:oleObj name="Équation" r:id="rId8" imgW="825480" imgH="215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750" y="4094163"/>
                        <a:ext cx="1971675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30424147"/>
              </p:ext>
            </p:extLst>
          </p:nvPr>
        </p:nvGraphicFramePr>
        <p:xfrm>
          <a:off x="809625" y="4657725"/>
          <a:ext cx="203200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49" name="Équation" r:id="rId10" imgW="850680" imgH="215640" progId="Equation.3">
                  <p:embed/>
                </p:oleObj>
              </mc:Choice>
              <mc:Fallback>
                <p:oleObj name="Équation" r:id="rId10" imgW="850680" imgH="21564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9625" y="4657725"/>
                        <a:ext cx="203200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patches: </a:t>
            </a:r>
            <a:br>
              <a:rPr lang="en-US" dirty="0"/>
            </a:br>
            <a:r>
              <a:rPr lang="en-US" dirty="0"/>
              <a:t>Normalized cross 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mean intensity and standard deviation for each patch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(sum over all </a:t>
            </a:r>
            <a:r>
              <a:rPr lang="en-US" sz="2000" i="1" dirty="0" err="1"/>
              <a:t>n</a:t>
            </a:r>
            <a:r>
              <a:rPr lang="en-US" sz="2000" dirty="0"/>
              <a:t> pixels in patches)</a:t>
            </a:r>
            <a:endParaRPr lang="en-US" dirty="0"/>
          </a:p>
          <a:p>
            <a:r>
              <a:rPr lang="en-US" dirty="0"/>
              <a:t>Measure distance with normalized cross correlation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Affine intensity invariance: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5506575"/>
              </p:ext>
            </p:extLst>
          </p:nvPr>
        </p:nvGraphicFramePr>
        <p:xfrm>
          <a:off x="677863" y="4678363"/>
          <a:ext cx="6165850" cy="862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5" name="Équation" r:id="rId4" imgW="3174840" imgH="444240" progId="Equation.3">
                  <p:embed/>
                </p:oleObj>
              </mc:Choice>
              <mc:Fallback>
                <p:oleObj name="Équation" r:id="rId4" imgW="3174840" imgH="4442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4678363"/>
                        <a:ext cx="6165850" cy="8620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1175"/>
              </p:ext>
            </p:extLst>
          </p:nvPr>
        </p:nvGraphicFramePr>
        <p:xfrm>
          <a:off x="801688" y="2349500"/>
          <a:ext cx="4411662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6" name="Équation" r:id="rId6" imgW="2273040" imgH="431640" progId="Equation.3">
                  <p:embed/>
                </p:oleObj>
              </mc:Choice>
              <mc:Fallback>
                <p:oleObj name="Équation" r:id="rId6" imgW="227304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88" y="2349500"/>
                        <a:ext cx="4411662" cy="838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189595"/>
              </p:ext>
            </p:extLst>
          </p:nvPr>
        </p:nvGraphicFramePr>
        <p:xfrm>
          <a:off x="777875" y="3113088"/>
          <a:ext cx="6261100" cy="836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7" name="Équation" r:id="rId8" imgW="3225600" imgH="431640" progId="Equation.3">
                  <p:embed/>
                </p:oleObj>
              </mc:Choice>
              <mc:Fallback>
                <p:oleObj name="Équation" r:id="rId8" imgW="32256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875" y="3113088"/>
                        <a:ext cx="6261100" cy="8366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1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2005082"/>
              </p:ext>
            </p:extLst>
          </p:nvPr>
        </p:nvGraphicFramePr>
        <p:xfrm>
          <a:off x="788988" y="5970588"/>
          <a:ext cx="1973262" cy="395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8" name="Équation" r:id="rId10" imgW="1015920" imgH="203040" progId="Equation.3">
                  <p:embed/>
                </p:oleObj>
              </mc:Choice>
              <mc:Fallback>
                <p:oleObj name="Équation" r:id="rId10" imgW="1015920" imgH="20304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8988" y="5970588"/>
                        <a:ext cx="1973262" cy="3952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4054998"/>
              </p:ext>
            </p:extLst>
          </p:nvPr>
        </p:nvGraphicFramePr>
        <p:xfrm>
          <a:off x="4481513" y="5502275"/>
          <a:ext cx="1758950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239" name="Équation" r:id="rId12" imgW="736560" imgH="177480" progId="Equation.3">
                  <p:embed/>
                </p:oleObj>
              </mc:Choice>
              <mc:Fallback>
                <p:oleObj name="Équation" r:id="rId12" imgW="736560" imgH="17748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1513" y="5502275"/>
                        <a:ext cx="1758950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patches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rimitage_corner_template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24000"/>
            <a:ext cx="1333499" cy="9343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5400000">
            <a:off x="1638300" y="2324100"/>
            <a:ext cx="15240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9600" y="1676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?</a:t>
            </a: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21163" y="1814513"/>
          <a:ext cx="60960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1" name="Équation" r:id="rId7" imgW="126720" imgH="101520" progId="Equation.3">
                  <p:embed/>
                </p:oleObj>
              </mc:Choice>
              <mc:Fallback>
                <p:oleObj name="Équation" r:id="rId7" imgW="126720" imgH="101520" progId="Equation.3">
                  <p:embed/>
                  <p:pic>
                    <p:nvPicPr>
                      <p:cNvPr id="18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1163" y="1814513"/>
                        <a:ext cx="609600" cy="4873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Erimitage_corner_template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1" y="1525488"/>
            <a:ext cx="1333499" cy="9313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6200000" flipH="1">
            <a:off x="5524500" y="255270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9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6966590"/>
              </p:ext>
            </p:extLst>
          </p:nvPr>
        </p:nvGraphicFramePr>
        <p:xfrm>
          <a:off x="6870700" y="1689100"/>
          <a:ext cx="53975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2" name="Équation" r:id="rId10" imgW="177480" imgH="215640" progId="Equation.3">
                  <p:embed/>
                </p:oleObj>
              </mc:Choice>
              <mc:Fallback>
                <p:oleObj name="Équation" r:id="rId10" imgW="177480" imgH="215640" progId="Equation.3">
                  <p:embed/>
                  <p:pic>
                    <p:nvPicPr>
                      <p:cNvPr id="8499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0700" y="1689100"/>
                        <a:ext cx="539750" cy="6556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408679"/>
              </p:ext>
            </p:extLst>
          </p:nvPr>
        </p:nvGraphicFramePr>
        <p:xfrm>
          <a:off x="1581150" y="1695450"/>
          <a:ext cx="501650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93" name="Équation" r:id="rId12" imgW="164880" imgH="215640" progId="Equation.3">
                  <p:embed/>
                </p:oleObj>
              </mc:Choice>
              <mc:Fallback>
                <p:oleObj name="Équation" r:id="rId12" imgW="164880" imgH="215640" progId="Equation.3">
                  <p:embed/>
                  <p:pic>
                    <p:nvPicPr>
                      <p:cNvPr id="84996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1150" y="1695450"/>
                        <a:ext cx="501650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0545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patch size should we use?</a:t>
            </a:r>
          </a:p>
          <a:p>
            <a:pPr lvl="1"/>
            <a:r>
              <a:rPr lang="en-US" dirty="0"/>
              <a:t>Use the detection scale and resample so both patches have equal size in pixels</a:t>
            </a:r>
          </a:p>
          <a:p>
            <a:pPr lvl="1"/>
            <a:endParaRPr lang="en-US" dirty="0"/>
          </a:p>
          <a:p>
            <a:r>
              <a:rPr lang="en-US" dirty="0"/>
              <a:t>Is this approach robust to scale changes in the scene?</a:t>
            </a:r>
          </a:p>
          <a:p>
            <a:pPr lvl="1"/>
            <a:r>
              <a:rPr lang="en-US" dirty="0"/>
              <a:t>Yes, if we do the resampling (see above)</a:t>
            </a:r>
          </a:p>
          <a:p>
            <a:pPr lvl="1"/>
            <a:endParaRPr lang="en-US" dirty="0"/>
          </a:p>
          <a:p>
            <a:r>
              <a:rPr lang="en-US" dirty="0"/>
              <a:t>Is this approach robust to rotation and translation in the scene?</a:t>
            </a:r>
          </a:p>
          <a:p>
            <a:pPr lvl="1"/>
            <a:r>
              <a:rPr lang="en-US" dirty="0"/>
              <a:t>No, this will lead to large dissimilarities</a:t>
            </a:r>
          </a:p>
          <a:p>
            <a:pPr lvl="1"/>
            <a:endParaRPr lang="en-US" dirty="0"/>
          </a:p>
          <a:p>
            <a:r>
              <a:rPr lang="en-US" dirty="0"/>
              <a:t>Is it robust to perspective distortions?</a:t>
            </a:r>
          </a:p>
          <a:p>
            <a:pPr lvl="1"/>
            <a:r>
              <a:rPr lang="en-US" dirty="0"/>
              <a:t>No, this will lead to large dissimilarities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Linear scale space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323528" y="1600200"/>
            <a:ext cx="4800600" cy="4525963"/>
          </a:xfrm>
        </p:spPr>
        <p:txBody>
          <a:bodyPr/>
          <a:lstStyle/>
          <a:p>
            <a:r>
              <a:rPr lang="en-US" sz="2400" dirty="0"/>
              <a:t>The scale space of </a:t>
            </a:r>
            <a:r>
              <a:rPr lang="en-US" sz="2400" i="1" dirty="0"/>
              <a:t>I</a:t>
            </a:r>
            <a:r>
              <a:rPr lang="en-US" sz="2400" dirty="0"/>
              <a:t> is a 1-parameter family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Scale is given by </a:t>
            </a:r>
            <a:r>
              <a:rPr lang="el-GR" sz="2400" i="1" dirty="0"/>
              <a:t>σ</a:t>
            </a:r>
            <a:r>
              <a:rPr lang="en-US" sz="2400" dirty="0"/>
              <a:t> and is an important parameter in CV algorithms</a:t>
            </a:r>
          </a:p>
          <a:p>
            <a:endParaRPr lang="en-US" sz="2400" dirty="0"/>
          </a:p>
          <a:p>
            <a:r>
              <a:rPr lang="en-US" sz="2400" dirty="0"/>
              <a:t>As the scale increases details in the image disappear and we focus on the large scale structures that are left.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8" name="Picture 7" descr="lena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676400"/>
            <a:ext cx="1441450" cy="1437435"/>
          </a:xfrm>
          <a:prstGeom prst="rect">
            <a:avLst/>
          </a:prstGeom>
        </p:spPr>
      </p:pic>
      <p:pic>
        <p:nvPicPr>
          <p:cNvPr id="9" name="Picture 8" descr="lena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200400"/>
            <a:ext cx="1441450" cy="1437434"/>
          </a:xfrm>
          <a:prstGeom prst="rect">
            <a:avLst/>
          </a:prstGeom>
        </p:spPr>
      </p:pic>
      <p:pic>
        <p:nvPicPr>
          <p:cNvPr id="10" name="Picture 9" descr="lena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4400"/>
            <a:ext cx="1441449" cy="1437434"/>
          </a:xfrm>
          <a:prstGeom prst="rect">
            <a:avLst/>
          </a:prstGeom>
        </p:spPr>
      </p:pic>
      <p:pic>
        <p:nvPicPr>
          <p:cNvPr id="11" name="Picture 10" descr="lena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1676400"/>
            <a:ext cx="1441449" cy="1437433"/>
          </a:xfrm>
          <a:prstGeom prst="rect">
            <a:avLst/>
          </a:prstGeom>
        </p:spPr>
      </p:pic>
      <p:pic>
        <p:nvPicPr>
          <p:cNvPr id="12" name="Picture 11" descr="lena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200400"/>
            <a:ext cx="1441448" cy="1437433"/>
          </a:xfrm>
          <a:prstGeom prst="rect">
            <a:avLst/>
          </a:prstGeom>
        </p:spPr>
      </p:pic>
      <p:pic>
        <p:nvPicPr>
          <p:cNvPr id="13" name="Picture 12" descr="lena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4724400"/>
            <a:ext cx="1441448" cy="1437432"/>
          </a:xfrm>
          <a:prstGeom prst="rect">
            <a:avLst/>
          </a:prstGeom>
        </p:spPr>
      </p:pic>
      <p:graphicFrame>
        <p:nvGraphicFramePr>
          <p:cNvPr id="8397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337289"/>
              </p:ext>
            </p:extLst>
          </p:nvPr>
        </p:nvGraphicFramePr>
        <p:xfrm>
          <a:off x="780728" y="2514600"/>
          <a:ext cx="285908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9" name="Equation" r:id="rId10" imgW="1549400" imgH="393700" progId="Equation.3">
                  <p:embed/>
                </p:oleObj>
              </mc:Choice>
              <mc:Fallback>
                <p:oleObj name="Equation" r:id="rId10" imgW="15494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0728" y="2514600"/>
                        <a:ext cx="2859088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Invariant Feature Transform (SIFT)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SIFT is a very popular descriptor</a:t>
            </a:r>
            <a:br>
              <a:rPr lang="en-US" dirty="0"/>
            </a:br>
            <a:r>
              <a:rPr lang="en-US" sz="2000" dirty="0"/>
              <a:t>(</a:t>
            </a:r>
            <a:r>
              <a:rPr lang="en-US" sz="2000" dirty="0" err="1"/>
              <a:t>google.scholar</a:t>
            </a:r>
            <a:r>
              <a:rPr lang="en-US" sz="2000" dirty="0"/>
              <a:t> says 49299 citations 3. Dec. 2018 </a:t>
            </a:r>
            <a:r>
              <a:rPr lang="en-US" sz="2000"/>
              <a:t>(today…)).</a:t>
            </a:r>
            <a:endParaRPr lang="en-US" dirty="0"/>
          </a:p>
          <a:p>
            <a:r>
              <a:rPr lang="en-US" dirty="0"/>
              <a:t>Scale invariance:</a:t>
            </a:r>
          </a:p>
          <a:p>
            <a:pPr lvl="1"/>
            <a:r>
              <a:rPr lang="en-US" dirty="0"/>
              <a:t>This is obtained by using the </a:t>
            </a:r>
            <a:r>
              <a:rPr lang="en-US" dirty="0" err="1"/>
              <a:t>DoG</a:t>
            </a:r>
            <a:r>
              <a:rPr lang="en-US" dirty="0"/>
              <a:t> blob detector which is multi-scale. Descriptor build at these interest points in scale-space.</a:t>
            </a:r>
          </a:p>
          <a:p>
            <a:pPr lvl="1"/>
            <a:r>
              <a:rPr lang="en-US" dirty="0"/>
              <a:t>After detection we have an interest point at</a:t>
            </a:r>
          </a:p>
          <a:p>
            <a:r>
              <a:rPr lang="en-US" dirty="0"/>
              <a:t>Rotational invariance:</a:t>
            </a:r>
          </a:p>
          <a:p>
            <a:pPr lvl="1"/>
            <a:r>
              <a:rPr lang="en-US" dirty="0"/>
              <a:t>Estimate an orientation of the interest point and build the descriptor relative to this.</a:t>
            </a:r>
          </a:p>
          <a:p>
            <a:r>
              <a:rPr lang="en-US" dirty="0"/>
              <a:t>Translational invariance:</a:t>
            </a:r>
          </a:p>
          <a:p>
            <a:pPr lvl="1"/>
            <a:r>
              <a:rPr lang="en-US" dirty="0"/>
              <a:t>To some extend by construction of the descriptor (more on this)</a:t>
            </a:r>
          </a:p>
          <a:p>
            <a:r>
              <a:rPr lang="en-US" dirty="0"/>
              <a:t>Illumination invariance:</a:t>
            </a:r>
          </a:p>
          <a:p>
            <a:pPr lvl="1"/>
            <a:r>
              <a:rPr lang="en-US" dirty="0"/>
              <a:t>By construction of the descriptor (more on this)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172200" y="3542270"/>
          <a:ext cx="762000" cy="26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168" name="Equation" r:id="rId4" imgW="469900" imgH="165100" progId="Equation.3">
                  <p:embed/>
                </p:oleObj>
              </mc:Choice>
              <mc:Fallback>
                <p:oleObj name="Equation" r:id="rId4" imgW="469900" imgH="165100" progId="Equation.3">
                  <p:embed/>
                  <p:pic>
                    <p:nvPicPr>
                      <p:cNvPr id="4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542270"/>
                        <a:ext cx="762000" cy="267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8116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1"/>
          <p:cNvGraphicFramePr>
            <a:graphicFrameLocks noChangeAspect="1"/>
          </p:cNvGraphicFramePr>
          <p:nvPr/>
        </p:nvGraphicFramePr>
        <p:xfrm>
          <a:off x="1682750" y="309563"/>
          <a:ext cx="5481638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92" name="Acrobat Document" r:id="rId4" imgW="5689600" imgH="6375400" progId="">
                  <p:embed/>
                </p:oleObj>
              </mc:Choice>
              <mc:Fallback>
                <p:oleObj name="Acrobat Document" r:id="rId4" imgW="5689600" imgH="6375400" progId="">
                  <p:embed/>
                  <p:pic>
                    <p:nvPicPr>
                      <p:cNvPr id="3891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09563"/>
                        <a:ext cx="5481638" cy="614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457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SIFT</a:t>
            </a:r>
          </a:p>
        </p:txBody>
      </p:sp>
    </p:spTree>
    <p:extLst>
      <p:ext uri="{BB962C8B-B14F-4D97-AF65-F5344CB8AC3E}">
        <p14:creationId xmlns:p14="http://schemas.microsoft.com/office/powerpoint/2010/main" val="35940668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SIFT: Rotational invariance by orientation </a:t>
            </a:r>
            <a:br>
              <a:rPr lang="en-US" dirty="0"/>
            </a:br>
            <a:r>
              <a:rPr lang="en-US" dirty="0"/>
              <a:t>          assignment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detection scale compute image gradients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Gradient orientation and magnitude images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Build a 32 bin orientation histogram </a:t>
            </a:r>
            <a:br>
              <a:rPr lang="en-US" dirty="0"/>
            </a:br>
            <a:r>
              <a:rPr lang="en-US" dirty="0"/>
              <a:t>for neighborhood around</a:t>
            </a:r>
          </a:p>
          <a:p>
            <a:pPr lvl="1"/>
            <a:r>
              <a:rPr lang="en-US" dirty="0"/>
              <a:t>Every point weighted with </a:t>
            </a:r>
            <a:r>
              <a:rPr lang="en-US" i="1" dirty="0" err="1"/>
              <a:t>m</a:t>
            </a:r>
            <a:r>
              <a:rPr lang="en-US" dirty="0"/>
              <a:t> and a </a:t>
            </a:r>
            <a:br>
              <a:rPr lang="en-US" dirty="0"/>
            </a:br>
            <a:r>
              <a:rPr lang="en-US" dirty="0"/>
              <a:t>Gaussian window </a:t>
            </a:r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22124470"/>
              </p:ext>
            </p:extLst>
          </p:nvPr>
        </p:nvGraphicFramePr>
        <p:xfrm>
          <a:off x="839788" y="2060575"/>
          <a:ext cx="2928937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4" name="Équation" r:id="rId4" imgW="1384200" imgH="266400" progId="Equation.3">
                  <p:embed/>
                </p:oleObj>
              </mc:Choice>
              <mc:Fallback>
                <p:oleObj name="Équation" r:id="rId4" imgW="1384200" imgH="266400" progId="Equation.3">
                  <p:embed/>
                  <p:pic>
                    <p:nvPicPr>
                      <p:cNvPr id="96259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788" y="2060575"/>
                        <a:ext cx="2928937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10000" y="2133600"/>
            <a:ext cx="3708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for all points in the image</a:t>
            </a:r>
          </a:p>
        </p:txBody>
      </p:sp>
      <p:pic>
        <p:nvPicPr>
          <p:cNvPr id="14" name="Picture 13" descr="orientation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3543189"/>
            <a:ext cx="3276600" cy="3314811"/>
          </a:xfrm>
          <a:prstGeom prst="rect">
            <a:avLst/>
          </a:prstGeom>
        </p:spPr>
      </p:pic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914400" y="3171825"/>
          <a:ext cx="273843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5" name="Equation" r:id="rId7" imgW="1295400" imgH="444500" progId="Equation.3">
                  <p:embed/>
                </p:oleObj>
              </mc:Choice>
              <mc:Fallback>
                <p:oleObj name="Equation" r:id="rId7" imgW="1295400" imgH="444500" progId="Equation.3">
                  <p:embed/>
                  <p:pic>
                    <p:nvPicPr>
                      <p:cNvPr id="9626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71825"/>
                        <a:ext cx="2738438" cy="942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1" name="Object 5"/>
          <p:cNvGraphicFramePr>
            <a:graphicFrameLocks noChangeAspect="1"/>
          </p:cNvGraphicFramePr>
          <p:nvPr/>
        </p:nvGraphicFramePr>
        <p:xfrm>
          <a:off x="914400" y="4191000"/>
          <a:ext cx="27654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6" name="Equation" r:id="rId9" imgW="1308100" imgH="279400" progId="Equation.3">
                  <p:embed/>
                </p:oleObj>
              </mc:Choice>
              <mc:Fallback>
                <p:oleObj name="Equation" r:id="rId9" imgW="1308100" imgH="279400" progId="Equation.3">
                  <p:embed/>
                  <p:pic>
                    <p:nvPicPr>
                      <p:cNvPr id="9626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91000"/>
                        <a:ext cx="2765425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2" name="Object 6"/>
          <p:cNvGraphicFramePr>
            <a:graphicFrameLocks noChangeAspect="1"/>
          </p:cNvGraphicFramePr>
          <p:nvPr/>
        </p:nvGraphicFramePr>
        <p:xfrm>
          <a:off x="4343399" y="5486400"/>
          <a:ext cx="914401" cy="321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7" name="Equation" r:id="rId11" imgW="469900" imgH="165100" progId="Equation.3">
                  <p:embed/>
                </p:oleObj>
              </mc:Choice>
              <mc:Fallback>
                <p:oleObj name="Equation" r:id="rId11" imgW="469900" imgH="165100" progId="Equation.3">
                  <p:embed/>
                  <p:pic>
                    <p:nvPicPr>
                      <p:cNvPr id="9626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399" y="5486400"/>
                        <a:ext cx="914401" cy="3219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Object 7"/>
          <p:cNvGraphicFramePr>
            <a:graphicFrameLocks noChangeAspect="1"/>
          </p:cNvGraphicFramePr>
          <p:nvPr/>
        </p:nvGraphicFramePr>
        <p:xfrm>
          <a:off x="3352800" y="6248400"/>
          <a:ext cx="19780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08" name="Equation" r:id="rId13" imgW="1219200" imgH="165100" progId="Equation.3">
                  <p:embed/>
                </p:oleObj>
              </mc:Choice>
              <mc:Fallback>
                <p:oleObj name="Equation" r:id="rId13" imgW="1219200" imgH="165100" progId="Equation.3">
                  <p:embed/>
                  <p:pic>
                    <p:nvPicPr>
                      <p:cNvPr id="9626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6248400"/>
                        <a:ext cx="1978025" cy="26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86553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SIFT: Rotational invariance by orientation </a:t>
            </a:r>
            <a:br>
              <a:rPr lang="en-US" dirty="0"/>
            </a:br>
            <a:r>
              <a:rPr lang="en-US" dirty="0"/>
              <a:t>          assignment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Find highest peak and its orientation</a:t>
            </a:r>
          </a:p>
          <a:p>
            <a:r>
              <a:rPr lang="en-US" dirty="0"/>
              <a:t>Create an interest point descriptor using this orientation</a:t>
            </a:r>
          </a:p>
          <a:p>
            <a:r>
              <a:rPr lang="en-US" dirty="0"/>
              <a:t>For all other peaks larger than 80% of the highest peak – also create a descriptor using these orientations</a:t>
            </a:r>
          </a:p>
        </p:txBody>
      </p:sp>
      <p:pic>
        <p:nvPicPr>
          <p:cNvPr id="7" name="Content Placeholder 6" descr="SIFT_orientation_histogram.eps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0827" b="-20827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6228184" y="544522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degrees</a:t>
            </a:r>
          </a:p>
        </p:txBody>
      </p:sp>
    </p:spTree>
    <p:extLst>
      <p:ext uri="{BB962C8B-B14F-4D97-AF65-F5344CB8AC3E}">
        <p14:creationId xmlns:p14="http://schemas.microsoft.com/office/powerpoint/2010/main" val="104368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1"/>
          <p:cNvGraphicFramePr>
            <a:graphicFrameLocks noChangeAspect="1"/>
          </p:cNvGraphicFramePr>
          <p:nvPr/>
        </p:nvGraphicFramePr>
        <p:xfrm>
          <a:off x="1682750" y="309563"/>
          <a:ext cx="5481638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06" name="Acrobat Document" r:id="rId4" imgW="5689600" imgH="6375400" progId="">
                  <p:embed/>
                </p:oleObj>
              </mc:Choice>
              <mc:Fallback>
                <p:oleObj name="Acrobat Document" r:id="rId4" imgW="5689600" imgH="6375400" progId="">
                  <p:embed/>
                  <p:pic>
                    <p:nvPicPr>
                      <p:cNvPr id="38914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09563"/>
                        <a:ext cx="5481638" cy="614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457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SIFT descriptor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52800" y="1676400"/>
            <a:ext cx="1524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Gradient images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349823"/>
            <a:ext cx="1676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8-bin histograms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5000" y="838200"/>
            <a:ext cx="16002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/>
              <a:t>Orientation image</a:t>
            </a:r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5029200" y="2590800"/>
          <a:ext cx="83820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07" name="Equation" r:id="rId6" imgW="622300" imgH="203200" progId="Equation.3">
                  <p:embed/>
                </p:oleObj>
              </mc:Choice>
              <mc:Fallback>
                <p:oleObj name="Equation" r:id="rId6" imgW="622300" imgH="203200" progId="Equation.3">
                  <p:embed/>
                  <p:pic>
                    <p:nvPicPr>
                      <p:cNvPr id="348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90800"/>
                        <a:ext cx="838200" cy="274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29200" y="533400"/>
          <a:ext cx="838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08" name="Equation" r:id="rId8" imgW="622300" imgH="177800" progId="Equation.3">
                  <p:embed/>
                </p:oleObj>
              </mc:Choice>
              <mc:Fallback>
                <p:oleObj name="Equation" r:id="rId8" imgW="622300" imgH="177800" progId="Equation.3">
                  <p:embed/>
                  <p:pic>
                    <p:nvPicPr>
                      <p:cNvPr id="3482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33400"/>
                        <a:ext cx="838200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/>
          <p:cNvGraphicFramePr>
            <a:graphicFrameLocks noChangeAspect="1"/>
          </p:cNvGraphicFramePr>
          <p:nvPr/>
        </p:nvGraphicFramePr>
        <p:xfrm>
          <a:off x="7188200" y="1693863"/>
          <a:ext cx="7524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09" name="Equation" r:id="rId10" imgW="558800" imgH="177800" progId="Equation.3">
                  <p:embed/>
                </p:oleObj>
              </mc:Choice>
              <mc:Fallback>
                <p:oleObj name="Equation" r:id="rId10" imgW="558800" imgH="177800" progId="Equation.3">
                  <p:embed/>
                  <p:pic>
                    <p:nvPicPr>
                      <p:cNvPr id="34823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1693863"/>
                        <a:ext cx="752475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2705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SIFT descriptor: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8-bin orientation histograms:</a:t>
            </a:r>
          </a:p>
          <a:p>
            <a:pPr lvl="1"/>
            <a:r>
              <a:rPr lang="en-US" dirty="0"/>
              <a:t>When adding to bin, every data point is weighted with </a:t>
            </a:r>
            <a:r>
              <a:rPr lang="en-US" i="1" dirty="0" err="1"/>
              <a:t>m</a:t>
            </a:r>
            <a:r>
              <a:rPr lang="en-US" dirty="0"/>
              <a:t> and a Gaussian aperture window</a:t>
            </a:r>
          </a:p>
          <a:p>
            <a:pPr lvl="1"/>
            <a:r>
              <a:rPr lang="en-US" dirty="0"/>
              <a:t>Adding a data point to a bin also add a little to the neighboring bins (linear interpolation)</a:t>
            </a:r>
          </a:p>
          <a:p>
            <a:pPr lvl="1"/>
            <a:r>
              <a:rPr lang="en-US" dirty="0"/>
              <a:t>Pixels on the other side of a histogram grid border contributes a little to the histogram (linear interpolation)</a:t>
            </a:r>
          </a:p>
          <a:p>
            <a:pPr lvl="1"/>
            <a:endParaRPr lang="en-US" dirty="0"/>
          </a:p>
          <a:p>
            <a:r>
              <a:rPr lang="en-US" dirty="0"/>
              <a:t>Feature vector:</a:t>
            </a:r>
          </a:p>
          <a:p>
            <a:pPr lvl="1"/>
            <a:r>
              <a:rPr lang="en-US" dirty="0"/>
              <a:t>Concatenate 8-bin histograms from the 4x4 grid into one vector with dimensionality 4x4x8 = 128.</a:t>
            </a:r>
          </a:p>
        </p:txBody>
      </p:sp>
      <p:graphicFrame>
        <p:nvGraphicFramePr>
          <p:cNvPr id="143362" name="Object 2"/>
          <p:cNvGraphicFramePr>
            <a:graphicFrameLocks noChangeAspect="1"/>
          </p:cNvGraphicFramePr>
          <p:nvPr/>
        </p:nvGraphicFramePr>
        <p:xfrm>
          <a:off x="4346575" y="2438400"/>
          <a:ext cx="19780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64" name="Equation" r:id="rId3" imgW="1219200" imgH="165100" progId="Equation.3">
                  <p:embed/>
                </p:oleObj>
              </mc:Choice>
              <mc:Fallback>
                <p:oleObj name="Equation" r:id="rId3" imgW="1219200" imgH="165100" progId="Equation.3">
                  <p:embed/>
                  <p:pic>
                    <p:nvPicPr>
                      <p:cNvPr id="1433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2438400"/>
                        <a:ext cx="1978025" cy="26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277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SIFT descriptor: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Normalization of feature vector:</a:t>
            </a:r>
          </a:p>
          <a:p>
            <a:endParaRPr lang="en-US" dirty="0"/>
          </a:p>
          <a:p>
            <a:pPr lvl="1"/>
            <a:r>
              <a:rPr lang="en-US" dirty="0"/>
              <a:t>Normalize the feature vector: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Non-linear illumination changes (e.g. shadows) may cause high gradient magnitudes locally.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Therefore reduce all bin values larger than 0.2 down to 0.2.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Renormalize (normalize again):  </a:t>
            </a:r>
          </a:p>
        </p:txBody>
      </p:sp>
      <p:graphicFrame>
        <p:nvGraphicFramePr>
          <p:cNvPr id="144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502294"/>
              </p:ext>
            </p:extLst>
          </p:nvPr>
        </p:nvGraphicFramePr>
        <p:xfrm>
          <a:off x="4716016" y="2420888"/>
          <a:ext cx="21018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10" name="Équation" r:id="rId4" imgW="1295280" imgH="304560" progId="Equation.3">
                  <p:embed/>
                </p:oleObj>
              </mc:Choice>
              <mc:Fallback>
                <p:oleObj name="Équation" r:id="rId4" imgW="1295280" imgH="304560" progId="Equation.3">
                  <p:embed/>
                  <p:pic>
                    <p:nvPicPr>
                      <p:cNvPr id="14438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6016" y="2420888"/>
                        <a:ext cx="210185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2005522"/>
              </p:ext>
            </p:extLst>
          </p:nvPr>
        </p:nvGraphicFramePr>
        <p:xfrm>
          <a:off x="4932040" y="4941168"/>
          <a:ext cx="210185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311" name="Équation" r:id="rId6" imgW="1295280" imgH="304560" progId="Equation.3">
                  <p:embed/>
                </p:oleObj>
              </mc:Choice>
              <mc:Fallback>
                <p:oleObj name="Équation" r:id="rId6" imgW="1295280" imgH="304560" progId="Equation.3">
                  <p:embed/>
                  <p:pic>
                    <p:nvPicPr>
                      <p:cNvPr id="14438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040" y="4941168"/>
                        <a:ext cx="210185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900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SIFT matching: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SIFT features are compared with Euclidean distance (L2-norm):</a:t>
            </a:r>
          </a:p>
          <a:p>
            <a:endParaRPr lang="en-US" dirty="0"/>
          </a:p>
          <a:p>
            <a:endParaRPr lang="en-US" dirty="0"/>
          </a:p>
          <a:p>
            <a:pPr>
              <a:buNone/>
            </a:pPr>
            <a:endParaRPr lang="en-US" dirty="0"/>
          </a:p>
          <a:p>
            <a:r>
              <a:rPr lang="en-US" dirty="0"/>
              <a:t>Matching SIFT features:</a:t>
            </a:r>
          </a:p>
          <a:p>
            <a:pPr lvl="1"/>
            <a:r>
              <a:rPr lang="en-US" dirty="0"/>
              <a:t>A match if this is true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Best refers to the distance for the pair of features with smallest distance.</a:t>
            </a:r>
          </a:p>
          <a:p>
            <a:pPr lvl="1"/>
            <a:r>
              <a:rPr lang="en-US" dirty="0"/>
              <a:t>2nd Best refers to the distance for the pair of features with second smallest distance.</a:t>
            </a:r>
          </a:p>
        </p:txBody>
      </p:sp>
      <p:graphicFrame>
        <p:nvGraphicFramePr>
          <p:cNvPr id="1454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2621134"/>
              </p:ext>
            </p:extLst>
          </p:nvPr>
        </p:nvGraphicFramePr>
        <p:xfrm>
          <a:off x="2159794" y="2266845"/>
          <a:ext cx="4824412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4" name="Équation" r:id="rId4" imgW="2019240" imgH="482400" progId="Equation.3">
                  <p:embed/>
                </p:oleObj>
              </mc:Choice>
              <mc:Fallback>
                <p:oleObj name="Équation" r:id="rId4" imgW="2019240" imgH="482400" progId="Equation.3">
                  <p:embed/>
                  <p:pic>
                    <p:nvPicPr>
                      <p:cNvPr id="14541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794" y="2266845"/>
                        <a:ext cx="4824412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8737669"/>
              </p:ext>
            </p:extLst>
          </p:nvPr>
        </p:nvGraphicFramePr>
        <p:xfrm>
          <a:off x="3851920" y="4293096"/>
          <a:ext cx="2029023" cy="843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35" name="Équation" r:id="rId6" imgW="952200" imgH="393480" progId="Equation.3">
                  <p:embed/>
                </p:oleObj>
              </mc:Choice>
              <mc:Fallback>
                <p:oleObj name="Équation" r:id="rId6" imgW="952200" imgH="393480" progId="Equation.3">
                  <p:embed/>
                  <p:pic>
                    <p:nvPicPr>
                      <p:cNvPr id="1454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1920" y="4293096"/>
                        <a:ext cx="2029023" cy="8438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8387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SIFT descriptor invariance’s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/>
              <a:t>Scale invariance:</a:t>
            </a:r>
          </a:p>
          <a:p>
            <a:pPr lvl="1"/>
            <a:r>
              <a:rPr lang="en-US" dirty="0"/>
              <a:t>From the (</a:t>
            </a:r>
            <a:r>
              <a:rPr lang="en-US" dirty="0" err="1"/>
              <a:t>DoG</a:t>
            </a:r>
            <a:r>
              <a:rPr lang="en-US" dirty="0"/>
              <a:t>) detector and further processing done at detection scale </a:t>
            </a:r>
          </a:p>
          <a:p>
            <a:r>
              <a:rPr lang="en-US" dirty="0"/>
              <a:t>Rotational invariance:</a:t>
            </a:r>
          </a:p>
          <a:p>
            <a:pPr lvl="1"/>
            <a:r>
              <a:rPr lang="en-US" dirty="0"/>
              <a:t>From the orientation assignment procedure</a:t>
            </a:r>
          </a:p>
          <a:p>
            <a:r>
              <a:rPr lang="en-US" dirty="0"/>
              <a:t>Approximate translational invariance:</a:t>
            </a:r>
          </a:p>
          <a:p>
            <a:pPr lvl="1"/>
            <a:r>
              <a:rPr lang="en-US" dirty="0"/>
              <a:t>From the detector and grid of histograms. Can handle translations up to 4 pixels (within a grid cell).</a:t>
            </a:r>
          </a:p>
          <a:p>
            <a:r>
              <a:rPr lang="en-US" dirty="0"/>
              <a:t>Affine illumination invariance:</a:t>
            </a:r>
          </a:p>
          <a:p>
            <a:pPr lvl="1"/>
            <a:r>
              <a:rPr lang="en-US" dirty="0"/>
              <a:t>From the choice of gradients additive brightness invariance is obtained. From normalization we obtain invariance to multiplicative contrast change. </a:t>
            </a:r>
          </a:p>
          <a:p>
            <a:pPr lvl="1"/>
            <a:r>
              <a:rPr lang="en-US" dirty="0"/>
              <a:t>Reduction of peaks gives some robustness to non-linear changes such as shadows. </a:t>
            </a:r>
          </a:p>
        </p:txBody>
      </p:sp>
    </p:spTree>
    <p:extLst>
      <p:ext uri="{BB962C8B-B14F-4D97-AF65-F5344CB8AC3E}">
        <p14:creationId xmlns:p14="http://schemas.microsoft.com/office/powerpoint/2010/main" val="60396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problems for SIFT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Perspective distortion, but can be extended to obtain affine invariance</a:t>
            </a:r>
          </a:p>
          <a:p>
            <a:endParaRPr lang="en-US" dirty="0"/>
          </a:p>
          <a:p>
            <a:r>
              <a:rPr lang="en-US" dirty="0"/>
              <a:t>Non-linear illumination such as cast shadows, changes to light color, and material reflection properties</a:t>
            </a:r>
          </a:p>
          <a:p>
            <a:endParaRPr lang="en-US" dirty="0"/>
          </a:p>
          <a:p>
            <a:r>
              <a:rPr lang="en-US" dirty="0"/>
              <a:t>It is fairly high dimensional (128 dim.) and redundant</a:t>
            </a:r>
          </a:p>
          <a:p>
            <a:endParaRPr lang="en-US" dirty="0"/>
          </a:p>
          <a:p>
            <a:r>
              <a:rPr lang="en-US" dirty="0"/>
              <a:t>It is computationally intensive and relies on a careful implementation (= pretty hacky)</a:t>
            </a:r>
          </a:p>
        </p:txBody>
      </p:sp>
    </p:spTree>
    <p:extLst>
      <p:ext uri="{BB962C8B-B14F-4D97-AF65-F5344CB8AC3E}">
        <p14:creationId xmlns:p14="http://schemas.microsoft.com/office/powerpoint/2010/main" val="1565410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Recall: </a:t>
            </a:r>
            <a:br>
              <a:rPr lang="en-US" dirty="0"/>
            </a:br>
            <a:r>
              <a:rPr lang="en-US" dirty="0"/>
              <a:t>Detecting blobs by </a:t>
            </a:r>
            <a:r>
              <a:rPr lang="en-US" dirty="0" err="1"/>
              <a:t>Laplacian</a:t>
            </a:r>
            <a:r>
              <a:rPr lang="en-US" dirty="0"/>
              <a:t> of Gaussian filter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</a:t>
            </a:r>
            <a:r>
              <a:rPr lang="en-US" dirty="0" err="1"/>
              <a:t>extrema</a:t>
            </a:r>
            <a:r>
              <a:rPr lang="en-US" dirty="0"/>
              <a:t> in 2D:</a:t>
            </a:r>
          </a:p>
          <a:p>
            <a:pPr lvl="1"/>
            <a:r>
              <a:rPr lang="en-US" dirty="0"/>
              <a:t>Find points that are simultaneous </a:t>
            </a:r>
            <a:r>
              <a:rPr lang="en-US" dirty="0" err="1"/>
              <a:t>extrema</a:t>
            </a:r>
            <a:r>
              <a:rPr lang="en-US" dirty="0"/>
              <a:t> in the </a:t>
            </a:r>
            <a:r>
              <a:rPr lang="en-US" dirty="0" err="1"/>
              <a:t>x</a:t>
            </a:r>
            <a:r>
              <a:rPr lang="en-US" dirty="0"/>
              <a:t> and </a:t>
            </a:r>
            <a:r>
              <a:rPr lang="en-US" dirty="0" err="1"/>
              <a:t>y</a:t>
            </a:r>
            <a:r>
              <a:rPr lang="en-US" dirty="0"/>
              <a:t> direction.</a:t>
            </a:r>
          </a:p>
          <a:p>
            <a:pPr lvl="1"/>
            <a:r>
              <a:rPr lang="en-US" dirty="0"/>
              <a:t>We can solve this in one go by looking for </a:t>
            </a:r>
            <a:r>
              <a:rPr lang="en-US" dirty="0" err="1"/>
              <a:t>extrema</a:t>
            </a:r>
            <a:r>
              <a:rPr lang="en-US" dirty="0"/>
              <a:t> of the </a:t>
            </a:r>
            <a:r>
              <a:rPr lang="en-US" dirty="0" err="1"/>
              <a:t>Laplacian</a:t>
            </a:r>
            <a:r>
              <a:rPr lang="en-US" dirty="0"/>
              <a:t> of Gaussian filter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Bright blob:                          Dark blob:</a:t>
            </a:r>
          </a:p>
          <a:p>
            <a:pPr lvl="1"/>
            <a:endParaRPr lang="en-US" dirty="0"/>
          </a:p>
          <a:p>
            <a:r>
              <a:rPr lang="en-US" dirty="0"/>
              <a:t>Discrete implementation: </a:t>
            </a:r>
            <a:r>
              <a:rPr lang="en-US" dirty="0" err="1"/>
              <a:t>Extrema</a:t>
            </a:r>
            <a:r>
              <a:rPr lang="en-US" dirty="0"/>
              <a:t> search in 2D</a:t>
            </a:r>
          </a:p>
          <a:p>
            <a:pPr lvl="1"/>
            <a:r>
              <a:rPr lang="en-US" dirty="0"/>
              <a:t>Bright blob:                       than all neighbor pixels</a:t>
            </a:r>
          </a:p>
          <a:p>
            <a:pPr lvl="1"/>
            <a:r>
              <a:rPr lang="en-US" dirty="0"/>
              <a:t>Dark blob:                      than all neighbor pixels</a:t>
            </a:r>
          </a:p>
          <a:p>
            <a:pPr lvl="1"/>
            <a:r>
              <a:rPr lang="en-US" dirty="0"/>
              <a:t>4-neighbors or 8-neighbors</a:t>
            </a:r>
          </a:p>
          <a:p>
            <a:pPr lvl="1"/>
            <a:r>
              <a:rPr lang="en-US" dirty="0"/>
              <a:t>Keep only blobs where                           threshold value</a:t>
            </a:r>
          </a:p>
          <a:p>
            <a:pPr lvl="1"/>
            <a:endParaRPr lang="en-US" dirty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616435"/>
              </p:ext>
            </p:extLst>
          </p:nvPr>
        </p:nvGraphicFramePr>
        <p:xfrm>
          <a:off x="4495750" y="3024188"/>
          <a:ext cx="36766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15" name="Equation" r:id="rId4" imgW="1993900" imgH="279400" progId="Equation.3">
                  <p:embed/>
                </p:oleObj>
              </mc:Choice>
              <mc:Fallback>
                <p:oleObj name="Equation" r:id="rId4" imgW="19939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750" y="3024188"/>
                        <a:ext cx="367665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1371600" y="3581399"/>
          <a:ext cx="2033588" cy="39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16" name="Equation" r:id="rId6" imgW="1168400" imgH="203200" progId="Equation.3">
                  <p:embed/>
                </p:oleObj>
              </mc:Choice>
              <mc:Fallback>
                <p:oleObj name="Equation" r:id="rId6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81399"/>
                        <a:ext cx="2033588" cy="3908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667000" y="4114800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17" name="Equation" r:id="rId8" imgW="952500" imgH="203200" progId="Equation.3">
                  <p:embed/>
                </p:oleObj>
              </mc:Choice>
              <mc:Fallback>
                <p:oleObj name="Equation" r:id="rId8" imgW="952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114800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5638800" y="4114800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18" name="Equation" r:id="rId10" imgW="952500" imgH="203200" progId="Equation.3">
                  <p:embed/>
                </p:oleObj>
              </mc:Choice>
              <mc:Fallback>
                <p:oleObj name="Equation" r:id="rId10" imgW="952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114800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2687638" y="5257800"/>
          <a:ext cx="1427162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19" name="Equation" r:id="rId12" imgW="850900" imgH="203200" progId="Equation.3">
                  <p:embed/>
                </p:oleObj>
              </mc:Choice>
              <mc:Fallback>
                <p:oleObj name="Equation" r:id="rId12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257800"/>
                        <a:ext cx="1427162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277560"/>
              </p:ext>
            </p:extLst>
          </p:nvPr>
        </p:nvGraphicFramePr>
        <p:xfrm>
          <a:off x="2459038" y="5638800"/>
          <a:ext cx="1427163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20" name="Equation" r:id="rId14" imgW="850900" imgH="203200" progId="Equation.3">
                  <p:embed/>
                </p:oleObj>
              </mc:Choice>
              <mc:Fallback>
                <p:oleObj name="Equation" r:id="rId14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5638800"/>
                        <a:ext cx="1427163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742009"/>
              </p:ext>
            </p:extLst>
          </p:nvPr>
        </p:nvGraphicFramePr>
        <p:xfrm>
          <a:off x="3923928" y="6391101"/>
          <a:ext cx="176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21" name="Equation" r:id="rId16" imgW="1054100" imgH="228600" progId="Equation.3">
                  <p:embed/>
                </p:oleObj>
              </mc:Choice>
              <mc:Fallback>
                <p:oleObj name="Equation" r:id="rId16" imgW="1054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6391101"/>
                        <a:ext cx="1766887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31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Variations on SIFT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variations of the SIFT descriptor:</a:t>
            </a:r>
          </a:p>
          <a:p>
            <a:pPr lvl="1"/>
            <a:r>
              <a:rPr lang="en-US" dirty="0"/>
              <a:t>GLOH</a:t>
            </a:r>
          </a:p>
          <a:p>
            <a:pPr lvl="1"/>
            <a:r>
              <a:rPr lang="en-US" dirty="0"/>
              <a:t>SURF</a:t>
            </a:r>
          </a:p>
          <a:p>
            <a:pPr lvl="1"/>
            <a:r>
              <a:rPr lang="en-US" dirty="0"/>
              <a:t>DAISY</a:t>
            </a:r>
          </a:p>
          <a:p>
            <a:pPr lvl="1"/>
            <a:r>
              <a:rPr lang="en-US" dirty="0"/>
              <a:t>PCA SIFT</a:t>
            </a:r>
          </a:p>
          <a:p>
            <a:pPr lvl="1"/>
            <a:r>
              <a:rPr lang="en-US" dirty="0"/>
              <a:t>Opponent SIFT</a:t>
            </a:r>
          </a:p>
          <a:p>
            <a:pPr lvl="1"/>
            <a:r>
              <a:rPr lang="en-US" dirty="0"/>
              <a:t>Gaussian opponent SIFT</a:t>
            </a:r>
          </a:p>
          <a:p>
            <a:pPr lvl="1"/>
            <a:r>
              <a:rPr lang="en-US" dirty="0"/>
              <a:t>CSIFT</a:t>
            </a:r>
          </a:p>
          <a:p>
            <a:pPr lvl="1"/>
            <a:r>
              <a:rPr lang="en-US" dirty="0"/>
              <a:t>ORB</a:t>
            </a:r>
          </a:p>
          <a:p>
            <a:pPr lvl="1"/>
            <a:r>
              <a:rPr lang="en-US" dirty="0"/>
              <a:t>BRISK</a:t>
            </a:r>
          </a:p>
          <a:p>
            <a:pPr lvl="1"/>
            <a:r>
              <a:rPr lang="en-US" dirty="0"/>
              <a:t>FREAK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22543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DAISY – a common SIFT variation:</a:t>
            </a:r>
            <a:br>
              <a:rPr lang="en-US" dirty="0"/>
            </a:br>
            <a:r>
              <a:rPr lang="en-US" dirty="0"/>
              <a:t>Locations and spread of histograms</a:t>
            </a:r>
          </a:p>
        </p:txBody>
      </p:sp>
      <p:pic>
        <p:nvPicPr>
          <p:cNvPr id="4" name="Content Placeholder 3" descr="descriptor_layout.pdf"/>
          <p:cNvPicPr>
            <a:picLocks noGrp="1" noChangeAspect="1"/>
          </p:cNvPicPr>
          <p:nvPr>
            <p:ph idx="1"/>
          </p:nvPr>
        </p:nvPicPr>
        <p:blipFill>
          <a:blip r:embed="rId3"/>
          <a:srcRect l="-47523" r="-475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46416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best detector and descriptor </a:t>
            </a:r>
            <a:br>
              <a:rPr lang="en-US" dirty="0"/>
            </a:br>
            <a:r>
              <a:rPr lang="en-US" dirty="0"/>
              <a:t>combination?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/>
          </a:p>
          <a:p>
            <a:r>
              <a:rPr lang="en-US" dirty="0"/>
              <a:t>A lot of work has been done, but much remains to be done</a:t>
            </a:r>
          </a:p>
          <a:p>
            <a:endParaRPr lang="en-US" dirty="0"/>
          </a:p>
          <a:p>
            <a:r>
              <a:rPr lang="en-US" dirty="0"/>
              <a:t>Results are not conclusive </a:t>
            </a:r>
          </a:p>
          <a:p>
            <a:pPr>
              <a:buNone/>
            </a:pPr>
            <a:endParaRPr lang="en-US" dirty="0"/>
          </a:p>
          <a:p>
            <a:r>
              <a:rPr lang="en-US" dirty="0"/>
              <a:t>Example from work by Kim S. Petersen,  Anders Dahl and Henrik </a:t>
            </a:r>
            <a:r>
              <a:rPr lang="en-US" dirty="0" err="1"/>
              <a:t>Aanæs</a:t>
            </a:r>
            <a:r>
              <a:rPr lang="en-US" dirty="0"/>
              <a:t>  using the DTU robot dataset.</a:t>
            </a:r>
          </a:p>
          <a:p>
            <a:pPr algn="ctr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5695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Detector - Descriptor Combination</a:t>
            </a:r>
          </a:p>
        </p:txBody>
      </p:sp>
      <p:pic>
        <p:nvPicPr>
          <p:cNvPr id="65539" name="Picture 2" descr="C:\Work\Misc Presentation\England2012\DetectorsUs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5" y="1773238"/>
            <a:ext cx="366553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 descr="C:\Work\Misc Presentation\England2012\DescriptorsUs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1773238"/>
            <a:ext cx="39592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62618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Evaluation Criteria</a:t>
            </a:r>
          </a:p>
        </p:txBody>
      </p:sp>
      <p:sp>
        <p:nvSpPr>
          <p:cNvPr id="66564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419600" cy="4565650"/>
          </a:xfrm>
        </p:spPr>
        <p:txBody>
          <a:bodyPr/>
          <a:lstStyle/>
          <a:p>
            <a:r>
              <a:rPr lang="en-GB" sz="2400" dirty="0"/>
              <a:t>Extract features from the Key frame and another frame.</a:t>
            </a:r>
          </a:p>
          <a:p>
            <a:r>
              <a:rPr lang="en-GB" sz="2400" dirty="0"/>
              <a:t>Matching criterion: Same as before except no scale</a:t>
            </a:r>
          </a:p>
          <a:p>
            <a:r>
              <a:rPr lang="en-GB" sz="2400" dirty="0"/>
              <a:t>Compute:</a:t>
            </a:r>
            <a:br>
              <a:rPr lang="en-GB" sz="2400" dirty="0"/>
            </a:br>
            <a:r>
              <a:rPr lang="en-GB" sz="2400" dirty="0" err="1"/>
              <a:t>r</a:t>
            </a:r>
            <a:r>
              <a:rPr lang="en-GB" sz="2400" dirty="0"/>
              <a:t> = Best / </a:t>
            </a:r>
            <a:r>
              <a:rPr lang="en-US" sz="2400" dirty="0"/>
              <a:t>2nd</a:t>
            </a:r>
            <a:r>
              <a:rPr lang="en-GB" sz="2400" dirty="0"/>
              <a:t> Best &lt; T</a:t>
            </a:r>
          </a:p>
          <a:p>
            <a:r>
              <a:rPr lang="en-GB" sz="2400" dirty="0"/>
              <a:t>Compute ROC and AUC.</a:t>
            </a:r>
          </a:p>
          <a:p>
            <a:r>
              <a:rPr lang="en-GB" sz="2400" dirty="0"/>
              <a:t>Use AUC as performance measure (average over scenes).</a:t>
            </a:r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0092426"/>
              </p:ext>
            </p:extLst>
          </p:nvPr>
        </p:nvGraphicFramePr>
        <p:xfrm>
          <a:off x="5449100" y="939557"/>
          <a:ext cx="2936664" cy="25202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336" name="Acrobat Document" r:id="rId4" imgW="3340100" imgH="2870200" progId="">
                  <p:embed/>
                </p:oleObj>
              </mc:Choice>
              <mc:Fallback>
                <p:oleObj name="Acrobat Document" r:id="rId4" imgW="3340100" imgH="2870200" progId="">
                  <p:embed/>
                  <p:pic>
                    <p:nvPicPr>
                      <p:cNvPr id="6656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49100" y="939557"/>
                        <a:ext cx="2936664" cy="25202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descrptorCriteria_two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0032" y="3751822"/>
            <a:ext cx="4114800" cy="285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AA68-FA8D-49F6-98C8-3F8DC2BA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23" y="263683"/>
            <a:ext cx="8229600" cy="1143000"/>
          </a:xfrm>
        </p:spPr>
        <p:txBody>
          <a:bodyPr/>
          <a:lstStyle/>
          <a:p>
            <a:r>
              <a:rPr lang="en-US" sz="2200" dirty="0" err="1"/>
              <a:t>Aparté</a:t>
            </a:r>
            <a:r>
              <a:rPr lang="en-US" sz="2200" dirty="0"/>
              <a:t>: Receiver Operating Characteristic </a:t>
            </a:r>
            <a:br>
              <a:rPr lang="en-US" sz="2200" dirty="0"/>
            </a:br>
            <a:r>
              <a:rPr lang="en-US" sz="2200" dirty="0"/>
              <a:t>(ROC)  and Area Under the Curve (AUC)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4AC8A1-9A6E-496E-B870-07E9D365D0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84168" y="58233"/>
            <a:ext cx="2843809" cy="2002615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65FAD7-0089-4DC5-83A2-F20349A8E6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0" t="5936" r="8550" b="7435"/>
          <a:stretch/>
        </p:blipFill>
        <p:spPr>
          <a:xfrm>
            <a:off x="5076056" y="2274862"/>
            <a:ext cx="3960440" cy="403244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F5654B-10E7-412A-A710-CFDBEFF715C6}"/>
              </a:ext>
            </a:extLst>
          </p:cNvPr>
          <p:cNvSpPr txBox="1"/>
          <p:nvPr/>
        </p:nvSpPr>
        <p:spPr>
          <a:xfrm>
            <a:off x="445022" y="2060848"/>
            <a:ext cx="412697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Receiver operating characteristic (ROC):</a:t>
            </a:r>
          </a:p>
          <a:p>
            <a:pPr marL="742950" lvl="1" indent="-285750">
              <a:buFont typeface="Arial" panose="020B0604020202020204" pitchFamily="34" charset="0"/>
              <a:buChar char="–"/>
            </a:pPr>
            <a:r>
              <a:rPr lang="en-US" sz="2400" dirty="0"/>
              <a:t>TPR = TP / P</a:t>
            </a:r>
          </a:p>
          <a:p>
            <a:pPr marL="742950" lvl="1" indent="-285750">
              <a:buFont typeface="Arial" panose="020B0604020202020204" pitchFamily="34" charset="0"/>
              <a:buChar char="–"/>
            </a:pPr>
            <a:r>
              <a:rPr lang="en-US" sz="2400" dirty="0"/>
              <a:t>FPR = FP/N</a:t>
            </a:r>
          </a:p>
          <a:p>
            <a:pPr marL="285750" indent="-285750">
              <a:buFont typeface="Arial" panose="020B0604020202020204" pitchFamily="34" charset="0"/>
              <a:buChar char="–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Area Under the ROC Curve</a:t>
            </a:r>
          </a:p>
          <a:p>
            <a:pPr marL="742950" lvl="1" indent="-285750">
              <a:buFont typeface="Arial" panose="020B0604020202020204" pitchFamily="34" charset="0"/>
              <a:buChar char="–"/>
            </a:pPr>
            <a:r>
              <a:rPr lang="en-US" sz="2400" dirty="0"/>
              <a:t>Area close to 1 is good</a:t>
            </a:r>
          </a:p>
          <a:p>
            <a:pPr marL="742950" lvl="1" indent="-285750">
              <a:buFont typeface="Arial" panose="020B0604020202020204" pitchFamily="34" charset="0"/>
              <a:buChar char="–"/>
            </a:pPr>
            <a:r>
              <a:rPr lang="en-US" sz="2400" dirty="0"/>
              <a:t>The probability of a correct match</a:t>
            </a:r>
          </a:p>
        </p:txBody>
      </p:sp>
    </p:spTree>
    <p:extLst>
      <p:ext uri="{BB962C8B-B14F-4D97-AF65-F5344CB8AC3E}">
        <p14:creationId xmlns:p14="http://schemas.microsoft.com/office/powerpoint/2010/main" val="28503848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at a Glance, Descriptors </a:t>
            </a:r>
          </a:p>
        </p:txBody>
      </p:sp>
      <p:pic>
        <p:nvPicPr>
          <p:cNvPr id="69635" name="Picture 5" descr="C:\Work\Misc Presentation\England2012\DescriptSampleRes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773238"/>
            <a:ext cx="59055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89377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of Findings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All SIFT based descriptors are almost created equal.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Multiscale Harris corner detector is the top performer.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With detectors the devil is in the details.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Light is very challenging.</a:t>
            </a:r>
          </a:p>
          <a:p>
            <a:endParaRPr lang="en-US" sz="2400" dirty="0"/>
          </a:p>
          <a:p>
            <a:r>
              <a:rPr lang="en-US" sz="2400" dirty="0"/>
              <a:t>On statistical significance…</a:t>
            </a:r>
          </a:p>
        </p:txBody>
      </p:sp>
    </p:spTree>
    <p:extLst>
      <p:ext uri="{BB962C8B-B14F-4D97-AF65-F5344CB8AC3E}">
        <p14:creationId xmlns:p14="http://schemas.microsoft.com/office/powerpoint/2010/main" val="4255897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Quote on Statistical Significance </a:t>
            </a:r>
          </a:p>
        </p:txBody>
      </p:sp>
      <p:sp>
        <p:nvSpPr>
          <p:cNvPr id="71683" name="TextBox 2"/>
          <p:cNvSpPr txBox="1">
            <a:spLocks noChangeArrowheads="1"/>
          </p:cNvSpPr>
          <p:nvPr/>
        </p:nvSpPr>
        <p:spPr bwMode="auto">
          <a:xfrm>
            <a:off x="533400" y="2014538"/>
            <a:ext cx="8150116" cy="2769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1" dirty="0">
                <a:solidFill>
                  <a:srgbClr val="E79C07"/>
                </a:solidFill>
              </a:rPr>
              <a:t>“A question often overlooked by the computer vision community </a:t>
            </a:r>
          </a:p>
          <a:p>
            <a:r>
              <a:rPr lang="en-US" sz="2000" b="1" dirty="0">
                <a:solidFill>
                  <a:srgbClr val="E79C07"/>
                </a:solidFill>
              </a:rPr>
              <a:t>when comparing results on a given dataset is whether the </a:t>
            </a:r>
          </a:p>
          <a:p>
            <a:r>
              <a:rPr lang="en-US" sz="2000" b="1" dirty="0">
                <a:solidFill>
                  <a:srgbClr val="E79C07"/>
                </a:solidFill>
              </a:rPr>
              <a:t>difference in performance of two methods is </a:t>
            </a:r>
          </a:p>
          <a:p>
            <a:r>
              <a:rPr lang="en-US" sz="2000" b="1" dirty="0">
                <a:solidFill>
                  <a:srgbClr val="E79C07"/>
                </a:solidFill>
              </a:rPr>
              <a:t>statistically </a:t>
            </a:r>
            <a:r>
              <a:rPr lang="en-GB" sz="2000" b="1" dirty="0">
                <a:solidFill>
                  <a:srgbClr val="E79C07"/>
                </a:solidFill>
              </a:rPr>
              <a:t>significant.” </a:t>
            </a:r>
          </a:p>
          <a:p>
            <a:endParaRPr lang="en-GB" dirty="0"/>
          </a:p>
          <a:p>
            <a:r>
              <a:rPr lang="en-US" sz="1000" i="1" dirty="0"/>
              <a:t>M. </a:t>
            </a:r>
            <a:r>
              <a:rPr lang="en-US" sz="1000" i="1" dirty="0" err="1"/>
              <a:t>Everingham</a:t>
            </a:r>
            <a:r>
              <a:rPr lang="en-US" sz="1000" i="1" dirty="0"/>
              <a:t>, L. Van </a:t>
            </a:r>
            <a:r>
              <a:rPr lang="en-US" sz="1000" i="1" dirty="0" err="1"/>
              <a:t>Gool</a:t>
            </a:r>
            <a:r>
              <a:rPr lang="en-US" sz="1000" i="1" dirty="0"/>
              <a:t>, C. K. I. Williams, J. Winn, A. Zisserman </a:t>
            </a:r>
          </a:p>
          <a:p>
            <a:r>
              <a:rPr lang="en-US" sz="1000" i="1" dirty="0"/>
              <a:t>“The PASCAL Visual Object Classes (VOC) Challenge”   </a:t>
            </a:r>
          </a:p>
          <a:p>
            <a:r>
              <a:rPr lang="en-US" sz="1000" i="1" dirty="0"/>
              <a:t>International Journal of Computer Vision, Volume 88, Number 2, </a:t>
            </a:r>
          </a:p>
          <a:p>
            <a:r>
              <a:rPr lang="en-US" sz="1000" i="1" dirty="0"/>
              <a:t>page 303--338, 2010</a:t>
            </a:r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23528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17475-FC49-458D-94B3-6BC339BDA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92FE37-F9F7-4660-97D3-5D1701D9C764}"/>
              </a:ext>
            </a:extLst>
          </p:cNvPr>
          <p:cNvSpPr txBox="1"/>
          <p:nvPr/>
        </p:nvSpPr>
        <p:spPr>
          <a:xfrm>
            <a:off x="647564" y="1997839"/>
            <a:ext cx="78488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Reading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Lowe IJCV 2004 (Sec. 5 – 7.1)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Dahl, </a:t>
            </a:r>
            <a:r>
              <a:rPr lang="en-US" sz="2000" dirty="0" err="1"/>
              <a:t>Aanæs</a:t>
            </a:r>
            <a:r>
              <a:rPr lang="en-US" sz="2000" dirty="0"/>
              <a:t>, Pedersen 3DIMPVT 2011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Dahl, </a:t>
            </a:r>
            <a:r>
              <a:rPr lang="en-US" sz="2000" dirty="0" err="1"/>
              <a:t>Aanæs</a:t>
            </a:r>
            <a:r>
              <a:rPr lang="en-US" sz="2000" dirty="0"/>
              <a:t>, Pedersen IJCV 2012</a:t>
            </a:r>
          </a:p>
          <a:p>
            <a:endParaRPr lang="en-US" sz="2000" dirty="0"/>
          </a:p>
          <a:p>
            <a:r>
              <a:rPr lang="en-US" sz="2000" dirty="0"/>
              <a:t>Additional Material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Larsen et al. ECCV 2012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Lindeberg</a:t>
            </a:r>
            <a:r>
              <a:rPr lang="en-US" sz="2000" dirty="0"/>
              <a:t> 1996 (Multiscale detection)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Lindeberg</a:t>
            </a:r>
            <a:r>
              <a:rPr lang="en-US" sz="2000" dirty="0"/>
              <a:t>. Feature detection with automatic scale selection. IJCV 1998</a:t>
            </a:r>
          </a:p>
        </p:txBody>
      </p:sp>
    </p:spTree>
    <p:extLst>
      <p:ext uri="{BB962C8B-B14F-4D97-AF65-F5344CB8AC3E}">
        <p14:creationId xmlns:p14="http://schemas.microsoft.com/office/powerpoint/2010/main" val="277374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Multi-scale </a:t>
            </a:r>
            <a:r>
              <a:rPr lang="en-US" dirty="0" err="1"/>
              <a:t>Laplacian</a:t>
            </a:r>
            <a:r>
              <a:rPr lang="en-US" dirty="0"/>
              <a:t> blob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Finding </a:t>
            </a:r>
            <a:r>
              <a:rPr lang="en-US" dirty="0" err="1"/>
              <a:t>extrema</a:t>
            </a:r>
            <a:r>
              <a:rPr lang="en-US" dirty="0"/>
              <a:t> in scale-space:</a:t>
            </a:r>
          </a:p>
          <a:p>
            <a:pPr lvl="1"/>
            <a:r>
              <a:rPr lang="en-US" dirty="0"/>
              <a:t>Due to blurring, the </a:t>
            </a:r>
            <a:r>
              <a:rPr lang="en-US" dirty="0" err="1"/>
              <a:t>Laplacian</a:t>
            </a:r>
            <a:r>
              <a:rPr lang="en-US" dirty="0"/>
              <a:t> response decay over scale – solution: Use scale normalization.</a:t>
            </a:r>
          </a:p>
          <a:p>
            <a:pPr lvl="1"/>
            <a:r>
              <a:rPr lang="en-US" dirty="0"/>
              <a:t>Scale normalized </a:t>
            </a:r>
            <a:r>
              <a:rPr lang="en-US" dirty="0" err="1"/>
              <a:t>Laplacian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Bright blob:                          Dark blob:</a:t>
            </a:r>
          </a:p>
          <a:p>
            <a:pPr lvl="1"/>
            <a:endParaRPr lang="en-US" dirty="0"/>
          </a:p>
          <a:p>
            <a:r>
              <a:rPr lang="en-US" dirty="0"/>
              <a:t>Discrete implementation: </a:t>
            </a:r>
            <a:r>
              <a:rPr lang="en-US" dirty="0" err="1"/>
              <a:t>Extrema</a:t>
            </a:r>
            <a:r>
              <a:rPr lang="en-US" dirty="0"/>
              <a:t> search in 3D</a:t>
            </a:r>
          </a:p>
          <a:p>
            <a:pPr lvl="1"/>
            <a:r>
              <a:rPr lang="en-US" dirty="0"/>
              <a:t>Bright blob:                       than all neighbor pixels</a:t>
            </a:r>
          </a:p>
          <a:p>
            <a:pPr lvl="1"/>
            <a:r>
              <a:rPr lang="en-US" dirty="0"/>
              <a:t>Dark blob:                      than all neighbor pixels</a:t>
            </a:r>
          </a:p>
          <a:p>
            <a:pPr lvl="1"/>
            <a:r>
              <a:rPr lang="en-US" dirty="0"/>
              <a:t>6-neighbors or 26-neighbors</a:t>
            </a:r>
          </a:p>
          <a:p>
            <a:pPr lvl="1"/>
            <a:r>
              <a:rPr lang="en-US" dirty="0"/>
              <a:t>Keep only blobs where                           threshold value</a:t>
            </a:r>
          </a:p>
          <a:p>
            <a:pPr marL="457200" lvl="1" indent="0">
              <a:buNone/>
            </a:pPr>
            <a:endParaRPr lang="en-US" dirty="0"/>
          </a:p>
          <a:p>
            <a:pPr lvl="1"/>
            <a:endParaRPr lang="en-US" dirty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4625975" y="2730500"/>
          <a:ext cx="30702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73" name="Equation" r:id="rId4" imgW="1663700" imgH="254000" progId="Equation.3">
                  <p:embed/>
                </p:oleObj>
              </mc:Choice>
              <mc:Fallback>
                <p:oleObj name="Equation" r:id="rId4" imgW="1663700" imgH="254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2730500"/>
                        <a:ext cx="30702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667000" y="3128962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74" name="Equation" r:id="rId6" imgW="952500" imgH="203200" progId="Equation.3">
                  <p:embed/>
                </p:oleObj>
              </mc:Choice>
              <mc:Fallback>
                <p:oleObj name="Equation" r:id="rId6" imgW="9525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128962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5638800" y="3128962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75" name="Equation" r:id="rId8" imgW="952500" imgH="203200" progId="Equation.3">
                  <p:embed/>
                </p:oleObj>
              </mc:Choice>
              <mc:Fallback>
                <p:oleObj name="Equation" r:id="rId8" imgW="9525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128962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2687638" y="4271962"/>
          <a:ext cx="1427162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76" name="Equation" r:id="rId10" imgW="850900" imgH="203200" progId="Equation.3">
                  <p:embed/>
                </p:oleObj>
              </mc:Choice>
              <mc:Fallback>
                <p:oleObj name="Equation" r:id="rId10" imgW="850900" imgH="203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4271962"/>
                        <a:ext cx="1427162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7"/>
          <p:cNvGraphicFramePr>
            <a:graphicFrameLocks noChangeAspect="1"/>
          </p:cNvGraphicFramePr>
          <p:nvPr/>
        </p:nvGraphicFramePr>
        <p:xfrm>
          <a:off x="2514600" y="4652962"/>
          <a:ext cx="1427163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77" name="Equation" r:id="rId12" imgW="850900" imgH="203200" progId="Equation.3">
                  <p:embed/>
                </p:oleObj>
              </mc:Choice>
              <mc:Fallback>
                <p:oleObj name="Equation" r:id="rId12" imgW="850900" imgH="203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652962"/>
                        <a:ext cx="1427163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26500"/>
              </p:ext>
            </p:extLst>
          </p:nvPr>
        </p:nvGraphicFramePr>
        <p:xfrm>
          <a:off x="3923928" y="5301208"/>
          <a:ext cx="176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178" name="Equation" r:id="rId14" imgW="1054100" imgH="228600" progId="Equation.3">
                  <p:embed/>
                </p:oleObj>
              </mc:Choice>
              <mc:Fallback>
                <p:oleObj name="Equation" r:id="rId14" imgW="1054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301208"/>
                        <a:ext cx="1766887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ABBDC-6972-4FA7-91C8-9A9628D94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Mandatory assignment 2 deadline approaching!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3DE063A-246F-41FA-9947-B6ECBC395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17" y="3050958"/>
            <a:ext cx="4344483" cy="32583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46168A-2DD5-4C42-88F2-1F086CAF96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3050958"/>
            <a:ext cx="4344483" cy="3258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74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Detecting </a:t>
            </a:r>
            <a:r>
              <a:rPr lang="en-US" dirty="0" err="1"/>
              <a:t>Laplacian</a:t>
            </a:r>
            <a:r>
              <a:rPr lang="en-US" dirty="0"/>
              <a:t> blobs (fixed 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84457" y="2453576"/>
            <a:ext cx="4318485" cy="287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2551" y="2485308"/>
            <a:ext cx="4223097" cy="280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Detecting </a:t>
            </a:r>
            <a:r>
              <a:rPr lang="en-US" dirty="0" err="1"/>
              <a:t>Laplacian</a:t>
            </a:r>
            <a:r>
              <a:rPr lang="en-US" dirty="0"/>
              <a:t> blobs </a:t>
            </a:r>
            <a:r>
              <a:rPr lang="en-US"/>
              <a:t>(multi-scale</a:t>
            </a:r>
            <a:r>
              <a:rPr lang="en-US" dirty="0"/>
              <a:t>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84457" y="2453576"/>
            <a:ext cx="4318485" cy="287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2551" y="2485308"/>
            <a:ext cx="4223097" cy="280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Fundamental Question:</a:t>
            </a:r>
            <a:br>
              <a:rPr lang="da-DK"/>
            </a:br>
            <a:r>
              <a:rPr lang="da-DK"/>
              <a:t>Where did the underlying feature go?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grid </a:t>
            </a:r>
            <a:r>
              <a:rPr lang="en-US" dirty="0" err="1"/>
              <a:t>vs</a:t>
            </a:r>
            <a:r>
              <a:rPr lang="en-US" dirty="0"/>
              <a:t> random points </a:t>
            </a:r>
            <a:r>
              <a:rPr lang="en-US" dirty="0" err="1"/>
              <a:t>vs</a:t>
            </a:r>
            <a:r>
              <a:rPr lang="en-US" dirty="0"/>
              <a:t> </a:t>
            </a:r>
            <a:r>
              <a:rPr lang="en-US" u="sng" dirty="0"/>
              <a:t>salient points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84457" y="2446338"/>
            <a:ext cx="4318485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2551" y="2446338"/>
            <a:ext cx="4223097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1461</TotalTime>
  <Words>2748</Words>
  <Application>Microsoft Office PowerPoint</Application>
  <PresentationFormat>On-screen Show (4:3)</PresentationFormat>
  <Paragraphs>426</Paragraphs>
  <Slides>50</Slides>
  <Notes>38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50</vt:i4>
      </vt:variant>
    </vt:vector>
  </HeadingPairs>
  <TitlesOfParts>
    <vt:vector size="57" baseType="lpstr">
      <vt:lpstr>Arial</vt:lpstr>
      <vt:lpstr>Cambria Math</vt:lpstr>
      <vt:lpstr>Verdana</vt:lpstr>
      <vt:lpstr>DIKUTalkNew</vt:lpstr>
      <vt:lpstr>Equation</vt:lpstr>
      <vt:lpstr>Équation</vt:lpstr>
      <vt:lpstr>Acrobat Document</vt:lpstr>
      <vt:lpstr>Descriptors: Detecting Interest Points,  assigning Image Descriptors to them and Matching</vt:lpstr>
      <vt:lpstr>Plan for today</vt:lpstr>
      <vt:lpstr>Recall: Linear scale space</vt:lpstr>
      <vt:lpstr>Recall:  Detecting blobs by Laplacian of Gaussian filter</vt:lpstr>
      <vt:lpstr>Interest point detectors: Multi-scale Laplacian blob detector</vt:lpstr>
      <vt:lpstr>Interest point detectors: Detecting Laplacian blobs (fixed scale)</vt:lpstr>
      <vt:lpstr>Interest point detectors: Detecting Laplacian blobs (multi-scale)</vt:lpstr>
      <vt:lpstr>Fundamental Question: Where did the underlying feature go?</vt:lpstr>
      <vt:lpstr>Regular grid vs random points vs salient points</vt:lpstr>
      <vt:lpstr>Interest point detectors: Detecting blobs by Difference of Gaussians (DoG)</vt:lpstr>
      <vt:lpstr>Interest point detectors: Detecting corners with Harris corner detector</vt:lpstr>
      <vt:lpstr>Multi-scale versus multi-resolution: The Gaussian pyramid</vt:lpstr>
      <vt:lpstr>Interest point detectors: Detecting Harris corners (fixed scale)</vt:lpstr>
      <vt:lpstr>Interest point detectors: Detecting Harris corners (multi-scale)</vt:lpstr>
      <vt:lpstr>So, which detectors are the best?</vt:lpstr>
      <vt:lpstr>Method: Play Around with Robots </vt:lpstr>
      <vt:lpstr>Method: A Configurable Computer Vision Workbench</vt:lpstr>
      <vt:lpstr>Our Analysis:  Investigate the recall rate of Interest Point Detectors</vt:lpstr>
      <vt:lpstr>Evaluation Criteria: Determining the Correctness of a Match</vt:lpstr>
      <vt:lpstr>Effect of position</vt:lpstr>
      <vt:lpstr>Outline of First Stage Findings</vt:lpstr>
      <vt:lpstr>Matching Strategy Illustrated</vt:lpstr>
      <vt:lpstr>What do we wish of a descriptor?</vt:lpstr>
      <vt:lpstr>Matching patches</vt:lpstr>
      <vt:lpstr>Using raw pixel patches as descriptors</vt:lpstr>
      <vt:lpstr>Using raw pixel patches as descriptors</vt:lpstr>
      <vt:lpstr>Matching patches:  Normalized cross correlation</vt:lpstr>
      <vt:lpstr>Matching patches</vt:lpstr>
      <vt:lpstr>Open problems</vt:lpstr>
      <vt:lpstr>Scale Invariant Feature Transform (SIFT)</vt:lpstr>
      <vt:lpstr>PowerPoint Presentation</vt:lpstr>
      <vt:lpstr>SIFT: Rotational invariance by orientation            assignment</vt:lpstr>
      <vt:lpstr>SIFT: Rotational invariance by orientation            assignment</vt:lpstr>
      <vt:lpstr>PowerPoint Presentation</vt:lpstr>
      <vt:lpstr>The SIFT descriptor: Details</vt:lpstr>
      <vt:lpstr>The SIFT descriptor: Details</vt:lpstr>
      <vt:lpstr>SIFT matching:</vt:lpstr>
      <vt:lpstr>The SIFT descriptor invariance’s</vt:lpstr>
      <vt:lpstr>Open problems for SIFT descriptors</vt:lpstr>
      <vt:lpstr>Variations on SIFT</vt:lpstr>
      <vt:lpstr>DAISY – a common SIFT variation: Locations and spread of histograms</vt:lpstr>
      <vt:lpstr>What is the best detector and descriptor  combination? </vt:lpstr>
      <vt:lpstr>Detector - Descriptor Combination</vt:lpstr>
      <vt:lpstr>Evaluation Criteria</vt:lpstr>
      <vt:lpstr>Aparté: Receiver Operating Characteristic  (ROC)  and Area Under the Curve (AUC)</vt:lpstr>
      <vt:lpstr>Results at a Glance, Descriptors </vt:lpstr>
      <vt:lpstr>Outline of Findings</vt:lpstr>
      <vt:lpstr>Quote on Statistical Significance </vt:lpstr>
      <vt:lpstr>Literature</vt:lpstr>
      <vt:lpstr>Mandatory assignment 2 deadline approaching! 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II</dc:title>
  <dc:creator>Kim Steenstrup Pedersen</dc:creator>
  <cp:lastModifiedBy>Francois Lauze</cp:lastModifiedBy>
  <cp:revision>258</cp:revision>
  <cp:lastPrinted>2013-11-25T10:11:06Z</cp:lastPrinted>
  <dcterms:created xsi:type="dcterms:W3CDTF">2012-11-26T11:34:58Z</dcterms:created>
  <dcterms:modified xsi:type="dcterms:W3CDTF">2018-12-03T13:08:02Z</dcterms:modified>
</cp:coreProperties>
</file>